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27"/>
  </p:notesMasterIdLst>
  <p:sldIdLst>
    <p:sldId id="260" r:id="rId2"/>
    <p:sldId id="257" r:id="rId3"/>
    <p:sldId id="258" r:id="rId4"/>
    <p:sldId id="259" r:id="rId5"/>
    <p:sldId id="267" r:id="rId6"/>
    <p:sldId id="268" r:id="rId7"/>
    <p:sldId id="280" r:id="rId8"/>
    <p:sldId id="274" r:id="rId9"/>
    <p:sldId id="275" r:id="rId10"/>
    <p:sldId id="261" r:id="rId11"/>
    <p:sldId id="283" r:id="rId12"/>
    <p:sldId id="284" r:id="rId13"/>
    <p:sldId id="291" r:id="rId14"/>
    <p:sldId id="290" r:id="rId15"/>
    <p:sldId id="285" r:id="rId16"/>
    <p:sldId id="289" r:id="rId17"/>
    <p:sldId id="270" r:id="rId18"/>
    <p:sldId id="287" r:id="rId19"/>
    <p:sldId id="300" r:id="rId20"/>
    <p:sldId id="292" r:id="rId21"/>
    <p:sldId id="293" r:id="rId22"/>
    <p:sldId id="294" r:id="rId23"/>
    <p:sldId id="296" r:id="rId24"/>
    <p:sldId id="297" r:id="rId25"/>
    <p:sldId id="298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0066"/>
    <a:srgbClr val="996633"/>
    <a:srgbClr val="3333FF"/>
    <a:srgbClr val="339933"/>
    <a:srgbClr val="00001A"/>
    <a:srgbClr val="FF0000"/>
    <a:srgbClr val="D34B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47" autoAdjust="0"/>
    <p:restoredTop sz="94664" autoAdjust="0"/>
  </p:normalViewPr>
  <p:slideViewPr>
    <p:cSldViewPr>
      <p:cViewPr varScale="1">
        <p:scale>
          <a:sx n="102" d="100"/>
          <a:sy n="102" d="100"/>
        </p:scale>
        <p:origin x="130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E8EF3398-9044-4FEB-94BC-BD101848041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>
                <a:latin typeface="Arial" charset="0"/>
              </a:endParaRPr>
            </a:p>
          </p:txBody>
        </p:sp>
      </p:grpSp>
      <p:sp>
        <p:nvSpPr>
          <p:cNvPr id="22221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221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D8EC6-71DE-4675-9818-E24B87BB5C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3500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FAB6D6-F19C-4E39-99FA-E7207ACA67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31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905F04-101B-404A-97EF-E0F4A3C7B2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768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2D797B-D3D6-4F0F-9B4C-663C66DA89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60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81F584-F678-48F7-9C37-3694114CA9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279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669826-1995-4ED0-BBA2-6B473E92DE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622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330CB7-569D-4343-9350-772DD493DA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043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759C62-8A05-45D1-8F04-856EE94CA7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684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AF41BA-2F45-45B2-A5C3-CAF1F3EEAD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7050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9D99AE-7276-42AD-96EC-BF1898C181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261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0B21D7-73A3-4C17-A8DE-9A22352489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7189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0AE71-BDCC-49C8-B50B-2B0DD3430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149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516D-35DF-47C3-A8A3-2E1919064E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029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2225" y="1827213"/>
            <a:ext cx="3581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02225" y="3960813"/>
            <a:ext cx="3581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29B8B-1CE4-49B4-9A79-4074CF0798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36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221187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221188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>
                <a:latin typeface="Arial" charset="0"/>
              </a:endParaRPr>
            </a:p>
          </p:txBody>
        </p:sp>
        <p:sp>
          <p:nvSpPr>
            <p:cNvPr id="221189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/>
            </a:p>
          </p:txBody>
        </p:sp>
      </p:grpSp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2119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9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9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9495BCF-8528-4950-A482-2092D2D92EA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>
                <a:solidFill>
                  <a:schemeClr val="tx1"/>
                </a:solidFill>
                <a:latin typeface="Times New Roman" panose="02020603050405020304" pitchFamily="18" charset="0"/>
              </a:rPr>
              <a:t>Applying Newton’s Laws</a:t>
            </a:r>
            <a:endParaRPr lang="en-US" altLang="en-US" sz="3200" smtClean="0">
              <a:solidFill>
                <a:schemeClr val="tx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827213"/>
            <a:ext cx="4044950" cy="4114800"/>
          </a:xfrm>
        </p:spPr>
        <p:txBody>
          <a:bodyPr/>
          <a:lstStyle/>
          <a:p>
            <a:pPr eaLnBrk="1" hangingPunct="1"/>
            <a:r>
              <a:rPr lang="en-US" altLang="en-US" sz="3300" smtClean="0">
                <a:latin typeface="Times New Roman" panose="02020603050405020304" pitchFamily="18" charset="0"/>
              </a:rPr>
              <a:t>1642 – 1727</a:t>
            </a:r>
          </a:p>
          <a:p>
            <a:pPr eaLnBrk="1" hangingPunct="1"/>
            <a:r>
              <a:rPr lang="en-US" altLang="en-US" sz="3300" smtClean="0">
                <a:latin typeface="Times New Roman" panose="02020603050405020304" pitchFamily="18" charset="0"/>
              </a:rPr>
              <a:t>Developed three Laws of Motion</a:t>
            </a:r>
          </a:p>
          <a:p>
            <a:pPr eaLnBrk="1" hangingPunct="1"/>
            <a:r>
              <a:rPr lang="en-US" altLang="en-US" sz="3300" smtClean="0">
                <a:latin typeface="Times New Roman" panose="02020603050405020304" pitchFamily="18" charset="0"/>
              </a:rPr>
              <a:t>“Invented” Calculus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3300" smtClean="0">
              <a:latin typeface="Times New Roman" panose="02020603050405020304" pitchFamily="18" charset="0"/>
            </a:endParaRPr>
          </a:p>
        </p:txBody>
      </p:sp>
      <p:pic>
        <p:nvPicPr>
          <p:cNvPr id="4100" name="Picture 4" descr="newton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828800"/>
            <a:ext cx="3621088" cy="43434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t>Newton’s Laws of Motion</a:t>
            </a:r>
          </a:p>
        </p:txBody>
      </p:sp>
      <p:sp>
        <p:nvSpPr>
          <p:cNvPr id="5123" name="Rectangle 14"/>
          <p:cNvSpPr>
            <a:spLocks noGrp="1" noChangeArrowheads="1"/>
          </p:cNvSpPr>
          <p:nvPr>
            <p:ph type="body" sz="half" idx="1"/>
          </p:nvPr>
        </p:nvSpPr>
        <p:spPr>
          <a:xfrm>
            <a:off x="1370013" y="1827213"/>
            <a:ext cx="3589337" cy="4114800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AutoNum type="arabicPeriod"/>
            </a:pPr>
            <a:r>
              <a:rPr lang="en-US" altLang="en-US" smtClean="0">
                <a:latin typeface="Times New Roman" panose="02020603050405020304" pitchFamily="18" charset="0"/>
              </a:rPr>
              <a:t>An object at rest will remain at rest, an object in motion remain in motion with a constant velocity unless acted on by a net external force.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  <p:pic>
        <p:nvPicPr>
          <p:cNvPr id="5124" name="Picture 19" descr="tree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492375"/>
            <a:ext cx="4572000" cy="304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t>Newton’s Laws of Motion</a:t>
            </a:r>
          </a:p>
        </p:txBody>
      </p:sp>
      <p:sp>
        <p:nvSpPr>
          <p:cNvPr id="6147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1411288" y="1828800"/>
            <a:ext cx="4152900" cy="4046538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AutoNum type="arabicPeriod" startAt="2"/>
            </a:pPr>
            <a:r>
              <a:rPr lang="en-US" altLang="en-US" smtClean="0">
                <a:latin typeface="Times New Roman" panose="02020603050405020304" pitchFamily="18" charset="0"/>
              </a:rPr>
              <a:t>The acceleration of a body is proportional to the net force on the body AND proportional to the inverse of the body’s mass.</a:t>
            </a:r>
          </a:p>
        </p:txBody>
      </p:sp>
      <p:sp>
        <p:nvSpPr>
          <p:cNvPr id="6148" name="WordArt 14"/>
          <p:cNvSpPr>
            <a:spLocks noChangeArrowheads="1" noChangeShapeType="1" noTextEdit="1"/>
          </p:cNvSpPr>
          <p:nvPr/>
        </p:nvSpPr>
        <p:spPr bwMode="auto">
          <a:xfrm>
            <a:off x="5029200" y="1676400"/>
            <a:ext cx="2895600" cy="32766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endParaRPr lang="en-US" sz="3600" kern="1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149" name="WordArt 16"/>
          <p:cNvSpPr>
            <a:spLocks noChangeArrowheads="1" noChangeShapeType="1" noTextEdit="1"/>
          </p:cNvSpPr>
          <p:nvPr/>
        </p:nvSpPr>
        <p:spPr bwMode="auto">
          <a:xfrm>
            <a:off x="5181600" y="2819400"/>
            <a:ext cx="3657600" cy="2438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l-GR" sz="36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Σ</a:t>
            </a:r>
            <a:r>
              <a:rPr lang="en-US" sz="36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F = 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t>Newton’s Laws of Motion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370013" y="1827213"/>
            <a:ext cx="3589337" cy="4114800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AutoNum type="arabicPeriod" startAt="3"/>
            </a:pPr>
            <a:r>
              <a:rPr lang="en-US" altLang="en-US" smtClean="0">
                <a:latin typeface="Times New Roman" panose="02020603050405020304" pitchFamily="18" charset="0"/>
              </a:rPr>
              <a:t>For every force there is an equal but opposite force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  <p:pic>
        <p:nvPicPr>
          <p:cNvPr id="7172" name="Picture 7" descr="punch1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1981200"/>
            <a:ext cx="3962400" cy="2641600"/>
          </a:xfrm>
          <a:noFill/>
        </p:spPr>
      </p:pic>
      <p:pic>
        <p:nvPicPr>
          <p:cNvPr id="7173" name="Picture 8" descr="hammer"/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3810000"/>
            <a:ext cx="2514600" cy="1993900"/>
          </a:xfrm>
          <a:noFill/>
        </p:spPr>
      </p:pic>
      <p:sp>
        <p:nvSpPr>
          <p:cNvPr id="122891" name="Line 11"/>
          <p:cNvSpPr>
            <a:spLocks noChangeShapeType="1"/>
          </p:cNvSpPr>
          <p:nvPr/>
        </p:nvSpPr>
        <p:spPr bwMode="auto">
          <a:xfrm>
            <a:off x="7086600" y="3124200"/>
            <a:ext cx="2057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892" name="Line 12"/>
          <p:cNvSpPr>
            <a:spLocks noChangeShapeType="1"/>
          </p:cNvSpPr>
          <p:nvPr/>
        </p:nvSpPr>
        <p:spPr bwMode="auto">
          <a:xfrm flipH="1">
            <a:off x="5257800" y="3124200"/>
            <a:ext cx="1752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893" name="Text Box 13"/>
          <p:cNvSpPr txBox="1">
            <a:spLocks noChangeArrowheads="1"/>
          </p:cNvSpPr>
          <p:nvPr/>
        </p:nvSpPr>
        <p:spPr bwMode="auto">
          <a:xfrm>
            <a:off x="4038600" y="5105400"/>
            <a:ext cx="2743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>
                <a:latin typeface="Times New Roman" panose="02020603050405020304" pitchFamily="18" charset="0"/>
              </a:rPr>
              <a:t>F</a:t>
            </a:r>
            <a:r>
              <a:rPr lang="en-US" altLang="en-US" sz="3600" b="1" baseline="-25000">
                <a:latin typeface="Times New Roman" panose="02020603050405020304" pitchFamily="18" charset="0"/>
              </a:rPr>
              <a:t>head on hand  </a:t>
            </a:r>
            <a:endParaRPr lang="en-US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122894" name="Rectangle 14"/>
          <p:cNvSpPr>
            <a:spLocks noChangeArrowheads="1"/>
          </p:cNvSpPr>
          <p:nvPr/>
        </p:nvSpPr>
        <p:spPr bwMode="auto">
          <a:xfrm>
            <a:off x="6248400" y="5105400"/>
            <a:ext cx="3276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Times New Roman" panose="02020603050405020304" pitchFamily="18" charset="0"/>
              </a:rPr>
              <a:t>=  F</a:t>
            </a:r>
            <a:r>
              <a:rPr lang="en-US" altLang="en-US" sz="3200" b="1" baseline="-25000">
                <a:latin typeface="Times New Roman" panose="02020603050405020304" pitchFamily="18" charset="0"/>
              </a:rPr>
              <a:t>hand on head</a:t>
            </a:r>
          </a:p>
        </p:txBody>
      </p:sp>
      <p:sp>
        <p:nvSpPr>
          <p:cNvPr id="7178" name="Line 17"/>
          <p:cNvSpPr>
            <a:spLocks noChangeShapeType="1"/>
          </p:cNvSpPr>
          <p:nvPr/>
        </p:nvSpPr>
        <p:spPr bwMode="auto">
          <a:xfrm flipV="1">
            <a:off x="4419600" y="3200400"/>
            <a:ext cx="1371600" cy="20574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9" name="Line 18"/>
          <p:cNvSpPr>
            <a:spLocks noChangeShapeType="1"/>
          </p:cNvSpPr>
          <p:nvPr/>
        </p:nvSpPr>
        <p:spPr bwMode="auto">
          <a:xfrm flipV="1">
            <a:off x="6934200" y="3200400"/>
            <a:ext cx="1828800" cy="20574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3" grpId="0"/>
      <p:bldP spid="12289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t>Everyday Forces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b="1" i="1" smtClean="0">
                <a:latin typeface="Times New Roman" panose="02020603050405020304" pitchFamily="18" charset="0"/>
              </a:rPr>
              <a:t>Weight</a:t>
            </a:r>
            <a:r>
              <a:rPr lang="en-US" altLang="en-US" smtClean="0">
                <a:latin typeface="Times New Roman" panose="02020603050405020304" pitchFamily="18" charset="0"/>
              </a:rPr>
              <a:t>: This is the force of gravity.  Or gravity acting on a mass.  </a:t>
            </a:r>
            <a:br>
              <a:rPr lang="en-US" altLang="en-US" smtClean="0">
                <a:latin typeface="Times New Roman" panose="02020603050405020304" pitchFamily="18" charset="0"/>
              </a:rPr>
            </a:br>
            <a:r>
              <a:rPr lang="en-US" altLang="en-US" b="1" smtClean="0">
                <a:latin typeface="Times New Roman" panose="02020603050405020304" pitchFamily="18" charset="0"/>
              </a:rPr>
              <a:t>One of the few non-contact forces!</a:t>
            </a:r>
            <a:r>
              <a:rPr lang="en-US" altLang="en-US" smtClean="0">
                <a:latin typeface="Times New Roman" panose="02020603050405020304" pitchFamily="18" charset="0"/>
              </a:rPr>
              <a:t>	</a:t>
            </a:r>
            <a:br>
              <a:rPr lang="en-US" altLang="en-US" smtClean="0">
                <a:latin typeface="Times New Roman" panose="02020603050405020304" pitchFamily="18" charset="0"/>
              </a:rPr>
            </a:br>
            <a:r>
              <a:rPr lang="en-US" altLang="en-US" smtClean="0">
                <a:latin typeface="Times New Roman" panose="02020603050405020304" pitchFamily="18" charset="0"/>
              </a:rPr>
              <a:t>	</a:t>
            </a:r>
            <a:r>
              <a:rPr lang="en-US" altLang="en-US" sz="3300" b="1" smtClean="0">
                <a:latin typeface="Times New Roman" panose="02020603050405020304" pitchFamily="18" charset="0"/>
              </a:rPr>
              <a:t>F</a:t>
            </a:r>
            <a:r>
              <a:rPr lang="en-US" altLang="en-US" sz="2300" b="1" smtClean="0">
                <a:latin typeface="Times New Roman" panose="02020603050405020304" pitchFamily="18" charset="0"/>
              </a:rPr>
              <a:t>g</a:t>
            </a:r>
            <a:r>
              <a:rPr lang="en-US" altLang="en-US" sz="3300" b="1" smtClean="0">
                <a:latin typeface="Times New Roman" panose="02020603050405020304" pitchFamily="18" charset="0"/>
              </a:rPr>
              <a:t> = mg                   (W = mg)</a:t>
            </a:r>
          </a:p>
          <a:p>
            <a:pPr marL="1371600" lvl="2" indent="-457200" eaLnBrk="1" hangingPunct="1">
              <a:buFontTx/>
              <a:buNone/>
            </a:pPr>
            <a:r>
              <a:rPr lang="en-US" altLang="en-US" sz="2600" b="1" smtClean="0">
                <a:latin typeface="Times New Roman" panose="02020603050405020304" pitchFamily="18" charset="0"/>
              </a:rPr>
              <a:t> 	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2.  </a:t>
            </a:r>
            <a:r>
              <a:rPr lang="en-US" altLang="en-US" b="1" i="1" smtClean="0">
                <a:latin typeface="Times New Roman" panose="02020603050405020304" pitchFamily="18" charset="0"/>
              </a:rPr>
              <a:t>Normal Force, F</a:t>
            </a:r>
            <a:r>
              <a:rPr lang="en-US" altLang="en-US" b="1" i="1" baseline="-25000" smtClean="0">
                <a:latin typeface="Times New Roman" panose="02020603050405020304" pitchFamily="18" charset="0"/>
              </a:rPr>
              <a:t>N</a:t>
            </a:r>
            <a:r>
              <a:rPr lang="en-US" altLang="en-US" smtClean="0">
                <a:latin typeface="Times New Roman" panose="02020603050405020304" pitchFamily="18" charset="0"/>
              </a:rPr>
              <a:t>: The force a surface applies to an object.  </a:t>
            </a:r>
            <a:r>
              <a:rPr lang="en-US" altLang="en-US" i="1" smtClean="0">
                <a:latin typeface="Times New Roman" panose="02020603050405020304" pitchFamily="18" charset="0"/>
              </a:rPr>
              <a:t>It is always </a:t>
            </a:r>
            <a:r>
              <a:rPr lang="en-US" altLang="en-US" i="1" u="sng" smtClean="0">
                <a:latin typeface="Times New Roman" panose="02020603050405020304" pitchFamily="18" charset="0"/>
              </a:rPr>
              <a:t>perpendicular</a:t>
            </a:r>
            <a:r>
              <a:rPr lang="en-US" altLang="en-US" i="1" smtClean="0">
                <a:latin typeface="Times New Roman" panose="02020603050405020304" pitchFamily="18" charset="0"/>
              </a:rPr>
              <a:t> to surface</a:t>
            </a:r>
          </a:p>
        </p:txBody>
      </p:sp>
      <p:sp>
        <p:nvSpPr>
          <p:cNvPr id="150532" name="Line 4"/>
          <p:cNvSpPr>
            <a:spLocks noChangeShapeType="1"/>
          </p:cNvSpPr>
          <p:nvPr/>
        </p:nvSpPr>
        <p:spPr bwMode="auto">
          <a:xfrm flipV="1">
            <a:off x="5334000" y="6019800"/>
            <a:ext cx="3048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33" name="Line 5"/>
          <p:cNvSpPr>
            <a:spLocks noChangeShapeType="1"/>
          </p:cNvSpPr>
          <p:nvPr/>
        </p:nvSpPr>
        <p:spPr bwMode="auto">
          <a:xfrm flipH="1" flipV="1">
            <a:off x="6705600" y="5257800"/>
            <a:ext cx="152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t>Everyday Forces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3"/>
            </a:pPr>
            <a:r>
              <a:rPr lang="en-US" altLang="en-US" b="1" i="1" smtClean="0">
                <a:latin typeface="Times New Roman" panose="02020603050405020304" pitchFamily="18" charset="0"/>
              </a:rPr>
              <a:t>Tension, F</a:t>
            </a:r>
            <a:r>
              <a:rPr lang="en-US" altLang="en-US" b="1" i="1" baseline="-25000" smtClean="0">
                <a:latin typeface="Times New Roman" panose="02020603050405020304" pitchFamily="18" charset="0"/>
              </a:rPr>
              <a:t>T</a:t>
            </a:r>
            <a:r>
              <a:rPr lang="en-US" altLang="en-US" smtClean="0">
                <a:latin typeface="Times New Roman" panose="02020603050405020304" pitchFamily="18" charset="0"/>
              </a:rPr>
              <a:t>:  The force applied by a rope.  Or the force in a rope.  Ropes only pull. </a:t>
            </a:r>
            <a:r>
              <a:rPr lang="en-US" altLang="en-US" i="1" smtClean="0">
                <a:latin typeface="Times New Roman" panose="02020603050405020304" pitchFamily="18" charset="0"/>
              </a:rPr>
              <a:t>The rope acts on the object, </a:t>
            </a:r>
            <a:r>
              <a:rPr lang="en-US" altLang="en-US" b="1" i="1" smtClean="0">
                <a:latin typeface="Times New Roman" panose="02020603050405020304" pitchFamily="18" charset="0"/>
              </a:rPr>
              <a:t>not</a:t>
            </a:r>
            <a:r>
              <a:rPr lang="en-US" altLang="en-US" i="1" smtClean="0">
                <a:latin typeface="Times New Roman" panose="02020603050405020304" pitchFamily="18" charset="0"/>
              </a:rPr>
              <a:t> the person or machine</a:t>
            </a:r>
            <a:endParaRPr lang="en-US" altLang="en-US" smtClean="0">
              <a:latin typeface="Times New Roman" panose="02020603050405020304" pitchFamily="18" charset="0"/>
            </a:endParaRPr>
          </a:p>
          <a:p>
            <a:pPr marL="609600" indent="-609600" eaLnBrk="1" hangingPunct="1">
              <a:buFontTx/>
              <a:buAutoNum type="arabicPeriod" startAt="3"/>
            </a:pPr>
            <a:r>
              <a:rPr lang="en-US" altLang="en-US" b="1" i="1" smtClean="0">
                <a:latin typeface="Times New Roman" panose="02020603050405020304" pitchFamily="18" charset="0"/>
              </a:rPr>
              <a:t>Friction, F</a:t>
            </a:r>
            <a:r>
              <a:rPr lang="en-US" altLang="en-US" b="1" i="1" baseline="-25000" smtClean="0">
                <a:latin typeface="Times New Roman" panose="02020603050405020304" pitchFamily="18" charset="0"/>
              </a:rPr>
              <a:t>k</a:t>
            </a:r>
            <a:r>
              <a:rPr lang="en-US" altLang="en-US" b="1" i="1" smtClean="0">
                <a:latin typeface="Times New Roman" panose="02020603050405020304" pitchFamily="18" charset="0"/>
              </a:rPr>
              <a:t> or F</a:t>
            </a:r>
            <a:r>
              <a:rPr lang="en-US" altLang="en-US" b="1" i="1" baseline="-25000" smtClean="0">
                <a:latin typeface="Times New Roman" panose="02020603050405020304" pitchFamily="18" charset="0"/>
              </a:rPr>
              <a:t>s</a:t>
            </a:r>
            <a:r>
              <a:rPr lang="en-US" altLang="en-US" smtClean="0">
                <a:latin typeface="Times New Roman" panose="02020603050405020304" pitchFamily="18" charset="0"/>
              </a:rPr>
              <a:t>:  The force a surface applies that resists motion or an applied force.  </a:t>
            </a:r>
            <a:r>
              <a:rPr lang="en-US" altLang="en-US" i="1" smtClean="0">
                <a:latin typeface="Times New Roman" panose="02020603050405020304" pitchFamily="18" charset="0"/>
              </a:rPr>
              <a:t>Always parallel to the surface opposite motion or potential motion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t>Everyday Forces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5"/>
            </a:pPr>
            <a:r>
              <a:rPr lang="en-US" altLang="en-US" b="1" i="1" smtClean="0">
                <a:latin typeface="Times New Roman" panose="02020603050405020304" pitchFamily="18" charset="0"/>
              </a:rPr>
              <a:t>Applied Force</a:t>
            </a:r>
            <a:r>
              <a:rPr lang="en-US" altLang="en-US" smtClean="0">
                <a:latin typeface="Times New Roman" panose="02020603050405020304" pitchFamily="18" charset="0"/>
              </a:rPr>
              <a:t>:  A force applied by some object, like a person, that does not fall into any previous category.  </a:t>
            </a:r>
            <a:r>
              <a:rPr lang="en-US" altLang="en-US" i="1" smtClean="0">
                <a:latin typeface="Times New Roman" panose="02020603050405020304" pitchFamily="18" charset="0"/>
              </a:rPr>
              <a:t>In the direction specified.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>
                <a:latin typeface="Times New Roman" panose="02020603050405020304" pitchFamily="18" charset="0"/>
              </a:rPr>
              <a:t> 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>
                <a:latin typeface="Times New Roman" panose="02020603050405020304" pitchFamily="18" charset="0"/>
              </a:rPr>
              <a:t>Note: 	Applied forces cannot act unless it is  	TOUCHING another object.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endParaRPr lang="en-US" altLang="en-US" i="1" smtClean="0">
              <a:latin typeface="Times New Roman" panose="02020603050405020304" pitchFamily="18" charset="0"/>
            </a:endParaRP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>
                <a:latin typeface="Times New Roman" panose="02020603050405020304" pitchFamily="18" charset="0"/>
              </a:rPr>
              <a:t>Question:	How many forces are on a ball AFTER 	you've thrown it?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endParaRPr lang="en-US" altLang="en-US" i="1" smtClean="0">
              <a:latin typeface="Times New Roman" panose="02020603050405020304" pitchFamily="18" charset="0"/>
            </a:endParaRPr>
          </a:p>
        </p:txBody>
      </p:sp>
      <p:sp>
        <p:nvSpPr>
          <p:cNvPr id="163844" name="Text Box 4"/>
          <p:cNvSpPr txBox="1">
            <a:spLocks noChangeArrowheads="1"/>
          </p:cNvSpPr>
          <p:nvPr/>
        </p:nvSpPr>
        <p:spPr bwMode="auto">
          <a:xfrm>
            <a:off x="4495800" y="6096000"/>
            <a:ext cx="3733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TWO</a:t>
            </a:r>
            <a:r>
              <a:rPr lang="en-US" altLang="en-US"/>
              <a:t> if you count air friction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3" grpId="0" build="p"/>
      <p:bldP spid="1638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t>Types of Friction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smtClean="0">
                <a:latin typeface="Times New Roman" panose="02020603050405020304" pitchFamily="18" charset="0"/>
              </a:rPr>
              <a:t>Kinetic</a:t>
            </a:r>
            <a:r>
              <a:rPr lang="en-US" altLang="en-US" smtClean="0">
                <a:latin typeface="Times New Roman" panose="02020603050405020304" pitchFamily="18" charset="0"/>
              </a:rPr>
              <a:t> Friction:  this is moving friction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smtClean="0">
                <a:latin typeface="Times New Roman" panose="02020603050405020304" pitchFamily="18" charset="0"/>
              </a:rPr>
              <a:t>Static</a:t>
            </a:r>
            <a:r>
              <a:rPr lang="en-US" altLang="en-US" smtClean="0">
                <a:latin typeface="Times New Roman" panose="02020603050405020304" pitchFamily="18" charset="0"/>
              </a:rPr>
              <a:t> Friction: this is non-moving friction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	Both friction types are defined by the coefficient of friction, </a:t>
            </a:r>
            <a:r>
              <a:rPr lang="el-GR" altLang="en-US" smtClean="0">
                <a:latin typeface="Times New Roman" panose="02020603050405020304" pitchFamily="18" charset="0"/>
                <a:cs typeface="Arial" panose="020B0604020202020204" pitchFamily="34" charset="0"/>
              </a:rPr>
              <a:t>μ</a:t>
            </a:r>
            <a:r>
              <a:rPr lang="en-US" altLang="en-US" smtClean="0">
                <a:latin typeface="Times New Roman" panose="02020603050405020304" pitchFamily="18" charset="0"/>
              </a:rPr>
              <a:t> (pronounced </a:t>
            </a:r>
            <a:r>
              <a:rPr lang="en-US" altLang="en-US" i="1" smtClean="0">
                <a:latin typeface="Times New Roman" panose="02020603050405020304" pitchFamily="18" charset="0"/>
              </a:rPr>
              <a:t>mu</a:t>
            </a:r>
            <a:r>
              <a:rPr lang="en-US" altLang="en-US" smtClean="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	Coefficient of kinetic Friction: </a:t>
            </a:r>
            <a:r>
              <a:rPr lang="el-GR" altLang="en-US" smtClean="0">
                <a:latin typeface="Times New Roman" panose="02020603050405020304" pitchFamily="18" charset="0"/>
                <a:cs typeface="Arial" panose="020B0604020202020204" pitchFamily="34" charset="0"/>
              </a:rPr>
              <a:t>μ</a:t>
            </a:r>
            <a:r>
              <a:rPr lang="en-US" altLang="en-US" baseline="-25000" smtClean="0">
                <a:latin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en-US" altLang="en-US" smtClean="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	Coefficient of static Friction: </a:t>
            </a:r>
            <a:r>
              <a:rPr lang="el-GR" altLang="en-US" smtClean="0">
                <a:latin typeface="Times New Roman" panose="02020603050405020304" pitchFamily="18" charset="0"/>
                <a:cs typeface="Arial" panose="020B0604020202020204" pitchFamily="34" charset="0"/>
              </a:rPr>
              <a:t>μ</a:t>
            </a:r>
            <a:r>
              <a:rPr lang="en-US" altLang="en-US" baseline="-25000" smtClean="0">
                <a:latin typeface="Times New Roman" panose="02020603050405020304" pitchFamily="18" charset="0"/>
                <a:cs typeface="Arial" panose="020B0604020202020204" pitchFamily="34" charset="0"/>
              </a:rPr>
              <a:t>s</a:t>
            </a:r>
            <a:endParaRPr lang="en-US" altLang="en-US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l-GR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t>Friction Equations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ph idx="1"/>
          </p:nvPr>
        </p:nvGraphicFramePr>
        <p:xfrm>
          <a:off x="1295400" y="1600200"/>
          <a:ext cx="4495800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3" imgW="876240" imgH="685800" progId="Equation.3">
                  <p:embed/>
                </p:oleObj>
              </mc:Choice>
              <mc:Fallback>
                <p:oleObj name="Equation" r:id="rId3" imgW="876240" imgH="685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00200"/>
                        <a:ext cx="4495800" cy="351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8728" name="Text Box 8"/>
          <p:cNvSpPr txBox="1">
            <a:spLocks noChangeArrowheads="1"/>
          </p:cNvSpPr>
          <p:nvPr/>
        </p:nvSpPr>
        <p:spPr bwMode="auto">
          <a:xfrm>
            <a:off x="1584325" y="5518150"/>
            <a:ext cx="6118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b="1"/>
              <a:t>Note: Most questions deal with kinetic friction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t>Drawing Free Body Diagrams</a:t>
            </a:r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370013" y="1827213"/>
            <a:ext cx="3589337" cy="4114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100" smtClean="0">
                <a:latin typeface="Times New Roman" panose="02020603050405020304" pitchFamily="18" charset="0"/>
              </a:rPr>
              <a:t>Draw forces acting on object acting through the center of mass (ask the 5 questions on the next slide)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100" smtClean="0">
                <a:latin typeface="Times New Roman" panose="02020603050405020304" pitchFamily="18" charset="0"/>
              </a:rPr>
              <a:t>Label “everyday” Forces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100" smtClean="0">
                <a:latin typeface="Times New Roman" panose="02020603050405020304" pitchFamily="18" charset="0"/>
              </a:rPr>
              <a:t>Label acceleration if present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100" smtClean="0">
                <a:latin typeface="Times New Roman" panose="02020603050405020304" pitchFamily="18" charset="0"/>
              </a:rPr>
              <a:t>Apply </a:t>
            </a:r>
            <a:r>
              <a:rPr lang="el-GR" altLang="en-US" sz="2100" smtClean="0">
                <a:latin typeface="Times New Roman" panose="02020603050405020304" pitchFamily="18" charset="0"/>
                <a:cs typeface="Arial" panose="020B0604020202020204" pitchFamily="34" charset="0"/>
              </a:rPr>
              <a:t>Σ</a:t>
            </a:r>
            <a:r>
              <a:rPr lang="en-US" altLang="en-US" sz="2100" smtClean="0">
                <a:latin typeface="Times New Roman" panose="02020603050405020304" pitchFamily="18" charset="0"/>
              </a:rPr>
              <a:t>F=ma in x and y directions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100" smtClean="0">
                <a:latin typeface="Times New Roman" panose="02020603050405020304" pitchFamily="18" charset="0"/>
              </a:rPr>
              <a:t>Use 5 kinematics equations to solve for other unknowns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100" smtClean="0">
              <a:latin typeface="Times New Roman" panose="02020603050405020304" pitchFamily="18" charset="0"/>
            </a:endParaRPr>
          </a:p>
        </p:txBody>
      </p:sp>
      <p:pic>
        <p:nvPicPr>
          <p:cNvPr id="12292" name="Picture 9" descr="cats-car2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lum bright="30000"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4963" y="2030413"/>
            <a:ext cx="2944812" cy="3708400"/>
          </a:xfrm>
          <a:noFill/>
        </p:spPr>
      </p:pic>
      <p:sp>
        <p:nvSpPr>
          <p:cNvPr id="128011" name="Line 11"/>
          <p:cNvSpPr>
            <a:spLocks noChangeShapeType="1"/>
          </p:cNvSpPr>
          <p:nvPr/>
        </p:nvSpPr>
        <p:spPr bwMode="auto">
          <a:xfrm flipV="1">
            <a:off x="6858000" y="2362200"/>
            <a:ext cx="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012" name="Oval 12"/>
          <p:cNvSpPr>
            <a:spLocks noChangeArrowheads="1"/>
          </p:cNvSpPr>
          <p:nvPr/>
        </p:nvSpPr>
        <p:spPr bwMode="auto">
          <a:xfrm>
            <a:off x="6781800" y="3810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CA" altLang="en-US"/>
          </a:p>
        </p:txBody>
      </p:sp>
      <p:sp>
        <p:nvSpPr>
          <p:cNvPr id="128013" name="Line 13"/>
          <p:cNvSpPr>
            <a:spLocks noChangeShapeType="1"/>
          </p:cNvSpPr>
          <p:nvPr/>
        </p:nvSpPr>
        <p:spPr bwMode="auto">
          <a:xfrm>
            <a:off x="6858000" y="3962400"/>
            <a:ext cx="0" cy="1447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014" name="Text Box 14"/>
          <p:cNvSpPr txBox="1">
            <a:spLocks noChangeArrowheads="1"/>
          </p:cNvSpPr>
          <p:nvPr/>
        </p:nvSpPr>
        <p:spPr bwMode="auto">
          <a:xfrm>
            <a:off x="7010400" y="22860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>
                <a:latin typeface="Arial" panose="020B0604020202020204" pitchFamily="34" charset="0"/>
              </a:rPr>
              <a:t>F</a:t>
            </a:r>
            <a:r>
              <a:rPr lang="en-US" altLang="en-US" sz="2400" b="1" baseline="-25000">
                <a:latin typeface="Arial" panose="020B0604020202020204" pitchFamily="34" charset="0"/>
              </a:rPr>
              <a:t>N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2297" name="Text Box 15"/>
          <p:cNvSpPr txBox="1">
            <a:spLocks noChangeArrowheads="1"/>
          </p:cNvSpPr>
          <p:nvPr/>
        </p:nvSpPr>
        <p:spPr bwMode="auto">
          <a:xfrm>
            <a:off x="7010400" y="50292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128016" name="Text Box 16"/>
          <p:cNvSpPr txBox="1">
            <a:spLocks noChangeArrowheads="1"/>
          </p:cNvSpPr>
          <p:nvPr/>
        </p:nvSpPr>
        <p:spPr bwMode="auto">
          <a:xfrm>
            <a:off x="7086600" y="49530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>
                <a:latin typeface="Arial" panose="020B0604020202020204" pitchFamily="34" charset="0"/>
              </a:rPr>
              <a:t>F</a:t>
            </a:r>
            <a:r>
              <a:rPr lang="en-US" altLang="en-US" b="1">
                <a:latin typeface="Arial" panose="020B0604020202020204" pitchFamily="34" charset="0"/>
              </a:rPr>
              <a:t>g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28017" name="Text Box 17"/>
          <p:cNvSpPr txBox="1">
            <a:spLocks noChangeArrowheads="1"/>
          </p:cNvSpPr>
          <p:nvPr/>
        </p:nvSpPr>
        <p:spPr bwMode="auto">
          <a:xfrm>
            <a:off x="7543800" y="4191000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CA" altLang="en-US" b="1"/>
              <a:t>a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8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8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8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8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8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8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28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28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5" grpId="0" build="p"/>
      <p:bldP spid="128012" grpId="0" animBg="1"/>
      <p:bldP spid="128014" grpId="0"/>
      <p:bldP spid="128016" grpId="0"/>
      <p:bldP spid="1280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639763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solidFill>
                  <a:schemeClr val="tx1"/>
                </a:solidFill>
                <a:latin typeface="Times New Roman" panose="02020603050405020304" pitchFamily="18" charset="0"/>
              </a:rPr>
              <a:t>5 Questions to ask when drawing an FBD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915400" cy="55626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700" smtClean="0">
                <a:latin typeface="Times New Roman" panose="02020603050405020304" pitchFamily="18" charset="0"/>
              </a:rPr>
              <a:t>Is it on Earth?</a:t>
            </a:r>
          </a:p>
          <a:p>
            <a:pPr marL="1371600" lvl="2" indent="-457200" eaLnBrk="1" hangingPunct="1"/>
            <a:r>
              <a:rPr lang="en-US" altLang="en-US" sz="2000" smtClean="0">
                <a:latin typeface="Times New Roman" panose="02020603050405020304" pitchFamily="18" charset="0"/>
              </a:rPr>
              <a:t>If yes, then there is weight and it is straight down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700" smtClean="0">
                <a:latin typeface="Times New Roman" panose="02020603050405020304" pitchFamily="18" charset="0"/>
              </a:rPr>
              <a:t>Is it on a surface?</a:t>
            </a:r>
          </a:p>
          <a:p>
            <a:pPr marL="1371600" lvl="2" indent="-457200" eaLnBrk="1" hangingPunct="1"/>
            <a:r>
              <a:rPr lang="en-US" altLang="en-US" sz="2000" smtClean="0">
                <a:latin typeface="Times New Roman" panose="02020603050405020304" pitchFamily="18" charset="0"/>
              </a:rPr>
              <a:t>If yes, then there is a normal force and it is perpendicular to the surface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700" smtClean="0">
                <a:latin typeface="Times New Roman" panose="02020603050405020304" pitchFamily="18" charset="0"/>
              </a:rPr>
              <a:t>Is there a rope involved?</a:t>
            </a:r>
          </a:p>
          <a:p>
            <a:pPr marL="1371600" lvl="2" indent="-457200" eaLnBrk="1" hangingPunct="1"/>
            <a:r>
              <a:rPr lang="en-US" altLang="en-US" sz="2000" smtClean="0">
                <a:latin typeface="Times New Roman" panose="02020603050405020304" pitchFamily="18" charset="0"/>
              </a:rPr>
              <a:t>If yes, then there is tension and it acts along the rope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700" smtClean="0">
                <a:latin typeface="Times New Roman" panose="02020603050405020304" pitchFamily="18" charset="0"/>
              </a:rPr>
              <a:t>Is it on a rough surface?</a:t>
            </a:r>
          </a:p>
          <a:p>
            <a:pPr marL="1371600" lvl="2" indent="-457200" eaLnBrk="1" hangingPunct="1"/>
            <a:r>
              <a:rPr lang="en-US" altLang="en-US" sz="2000" smtClean="0">
                <a:latin typeface="Times New Roman" panose="02020603050405020304" pitchFamily="18" charset="0"/>
              </a:rPr>
              <a:t>If yes, then there is friction and it is parallel to the surface opposite the motion or intended motion</a:t>
            </a:r>
          </a:p>
          <a:p>
            <a:pPr marL="1371600" lvl="2" indent="-457200" eaLnBrk="1" hangingPunct="1"/>
            <a:r>
              <a:rPr lang="en-US" altLang="en-US" sz="2000" smtClean="0">
                <a:latin typeface="Times New Roman" panose="02020603050405020304" pitchFamily="18" charset="0"/>
              </a:rPr>
              <a:t>Assume no air friction unless stated otherwise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700" smtClean="0">
                <a:latin typeface="Times New Roman" panose="02020603050405020304" pitchFamily="18" charset="0"/>
              </a:rPr>
              <a:t>Is someone pushing or pulling the object?</a:t>
            </a:r>
          </a:p>
          <a:p>
            <a:pPr marL="1371600" lvl="2" indent="-457200" eaLnBrk="1" hangingPunct="1"/>
            <a:r>
              <a:rPr lang="en-US" altLang="en-US" sz="2000" smtClean="0">
                <a:latin typeface="Times New Roman" panose="02020603050405020304" pitchFamily="18" charset="0"/>
              </a:rPr>
              <a:t>If yes, then there is an applied force and it is in the direction indicated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6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6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6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6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hanging%20m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64770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14"/>
          <p:cNvSpPr>
            <a:spLocks noGrp="1" noChangeArrowheads="1"/>
          </p:cNvSpPr>
          <p:nvPr>
            <p:ph type="title"/>
          </p:nvPr>
        </p:nvSpPr>
        <p:spPr>
          <a:xfrm>
            <a:off x="762000" y="301625"/>
            <a:ext cx="7921625" cy="1146175"/>
          </a:xfrm>
        </p:spPr>
        <p:txBody>
          <a:bodyPr/>
          <a:lstStyle/>
          <a:p>
            <a:pPr eaLnBrk="1" hangingPunct="1"/>
            <a:r>
              <a:rPr lang="en-US" altLang="en-US" sz="3200" b="1" smtClean="0"/>
              <a:t>Draw a Free Body Diagram of the Mass</a:t>
            </a:r>
            <a:br>
              <a:rPr lang="en-US" altLang="en-US" sz="3200" b="1" smtClean="0"/>
            </a:br>
            <a:endParaRPr lang="en-US" altLang="en-US" sz="32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anging%20mass"/>
          <p:cNvPicPr>
            <a:picLocks noChangeAspect="1" noChangeArrowheads="1"/>
          </p:cNvPicPr>
          <p:nvPr/>
        </p:nvPicPr>
        <p:blipFill>
          <a:blip r:embed="rId2">
            <a:lum bright="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5438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47244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CA" altLang="en-US"/>
          </a:p>
        </p:txBody>
      </p:sp>
      <p:sp>
        <p:nvSpPr>
          <p:cNvPr id="232452" name="Line 4"/>
          <p:cNvSpPr>
            <a:spLocks noChangeShapeType="1"/>
          </p:cNvSpPr>
          <p:nvPr/>
        </p:nvSpPr>
        <p:spPr bwMode="auto">
          <a:xfrm>
            <a:off x="4800600" y="3657600"/>
            <a:ext cx="0" cy="14478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2453" name="Line 5"/>
          <p:cNvSpPr>
            <a:spLocks noChangeShapeType="1"/>
          </p:cNvSpPr>
          <p:nvPr/>
        </p:nvSpPr>
        <p:spPr bwMode="auto">
          <a:xfrm flipV="1">
            <a:off x="4800600" y="1828800"/>
            <a:ext cx="0" cy="15240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2454" name="Rectangle 6"/>
          <p:cNvSpPr>
            <a:spLocks noChangeArrowheads="1"/>
          </p:cNvSpPr>
          <p:nvPr/>
        </p:nvSpPr>
        <p:spPr bwMode="auto">
          <a:xfrm>
            <a:off x="4876800" y="4648200"/>
            <a:ext cx="99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 sz="3200" b="1">
                <a:latin typeface="Arial" panose="020B0604020202020204" pitchFamily="34" charset="0"/>
              </a:rPr>
              <a:t>F</a:t>
            </a:r>
            <a:r>
              <a:rPr lang="en-US" altLang="en-US" sz="2000" b="1">
                <a:latin typeface="Arial" panose="020B0604020202020204" pitchFamily="34" charset="0"/>
              </a:rPr>
              <a:t>g</a:t>
            </a:r>
            <a:endParaRPr lang="en-US" altLang="en-US" sz="3200" b="1">
              <a:latin typeface="Arial" panose="020B0604020202020204" pitchFamily="34" charset="0"/>
            </a:endParaRPr>
          </a:p>
        </p:txBody>
      </p:sp>
      <p:sp>
        <p:nvSpPr>
          <p:cNvPr id="232455" name="Text Box 7"/>
          <p:cNvSpPr txBox="1">
            <a:spLocks noChangeArrowheads="1"/>
          </p:cNvSpPr>
          <p:nvPr/>
        </p:nvSpPr>
        <p:spPr bwMode="auto">
          <a:xfrm>
            <a:off x="4953000" y="1447800"/>
            <a:ext cx="76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latin typeface="Arial" panose="020B0604020202020204" pitchFamily="34" charset="0"/>
              </a:rPr>
              <a:t>F</a:t>
            </a:r>
            <a:r>
              <a:rPr lang="en-US" altLang="en-US" sz="3200" b="1" baseline="-25000">
                <a:latin typeface="Arial" panose="020B0604020202020204" pitchFamily="34" charset="0"/>
              </a:rPr>
              <a:t>T</a:t>
            </a:r>
            <a:endParaRPr lang="en-US" altLang="en-US" sz="3200" b="1">
              <a:latin typeface="Arial" panose="020B0604020202020204" pitchFamily="34" charset="0"/>
            </a:endParaRPr>
          </a:p>
        </p:txBody>
      </p:sp>
      <p:sp>
        <p:nvSpPr>
          <p:cNvPr id="232456" name="Text Box 8"/>
          <p:cNvSpPr txBox="1">
            <a:spLocks noChangeArrowheads="1"/>
          </p:cNvSpPr>
          <p:nvPr/>
        </p:nvSpPr>
        <p:spPr bwMode="auto">
          <a:xfrm>
            <a:off x="5486400" y="3276600"/>
            <a:ext cx="2743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The Rod is not touching the mass</a:t>
            </a:r>
          </a:p>
        </p:txBody>
      </p:sp>
      <p:sp>
        <p:nvSpPr>
          <p:cNvPr id="232458" name="Text Box 10"/>
          <p:cNvSpPr txBox="1">
            <a:spLocks noChangeArrowheads="1"/>
          </p:cNvSpPr>
          <p:nvPr/>
        </p:nvSpPr>
        <p:spPr bwMode="auto">
          <a:xfrm>
            <a:off x="5638800" y="2438400"/>
            <a:ext cx="129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latin typeface="Arial" panose="020B0604020202020204" pitchFamily="34" charset="0"/>
              </a:rPr>
              <a:t>F</a:t>
            </a:r>
            <a:r>
              <a:rPr lang="en-US" altLang="en-US" sz="3200" b="1" baseline="-25000">
                <a:latin typeface="Arial" panose="020B0604020202020204" pitchFamily="34" charset="0"/>
              </a:rPr>
              <a:t>rod?</a:t>
            </a:r>
            <a:endParaRPr lang="en-US" altLang="en-US" sz="3200" b="1">
              <a:latin typeface="Arial" panose="020B0604020202020204" pitchFamily="34" charset="0"/>
            </a:endParaRPr>
          </a:p>
        </p:txBody>
      </p:sp>
      <p:sp>
        <p:nvSpPr>
          <p:cNvPr id="232461" name="Text Box 13"/>
          <p:cNvSpPr txBox="1">
            <a:spLocks noChangeArrowheads="1"/>
          </p:cNvSpPr>
          <p:nvPr/>
        </p:nvSpPr>
        <p:spPr bwMode="auto">
          <a:xfrm>
            <a:off x="2743200" y="3276600"/>
            <a:ext cx="152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CA" altLang="en-US" sz="2800" b="1"/>
              <a:t>a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3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2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3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4" grpId="0"/>
      <p:bldP spid="232455" grpId="0"/>
      <p:bldP spid="232456" grpId="0"/>
      <p:bldP spid="232458" grpId="0"/>
      <p:bldP spid="2324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Draw a FBD of a box being pushed by Bob</a:t>
            </a:r>
          </a:p>
        </p:txBody>
      </p:sp>
      <p:pic>
        <p:nvPicPr>
          <p:cNvPr id="16387" name="Picture 7" descr="boxwithbob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2514600"/>
            <a:ext cx="7924800" cy="26146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boxwithbob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8915400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Oval 6"/>
          <p:cNvSpPr>
            <a:spLocks noChangeArrowheads="1"/>
          </p:cNvSpPr>
          <p:nvPr/>
        </p:nvSpPr>
        <p:spPr bwMode="auto">
          <a:xfrm>
            <a:off x="4343400" y="3886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CA" altLang="en-US"/>
          </a:p>
        </p:txBody>
      </p:sp>
      <p:sp>
        <p:nvSpPr>
          <p:cNvPr id="168967" name="Line 7"/>
          <p:cNvSpPr>
            <a:spLocks noChangeShapeType="1"/>
          </p:cNvSpPr>
          <p:nvPr/>
        </p:nvSpPr>
        <p:spPr bwMode="auto">
          <a:xfrm>
            <a:off x="4495800" y="4038600"/>
            <a:ext cx="25146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8968" name="Line 8"/>
          <p:cNvSpPr>
            <a:spLocks noChangeShapeType="1"/>
          </p:cNvSpPr>
          <p:nvPr/>
        </p:nvSpPr>
        <p:spPr bwMode="auto">
          <a:xfrm>
            <a:off x="4495800" y="4038600"/>
            <a:ext cx="0" cy="1752600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8969" name="Line 9"/>
          <p:cNvSpPr>
            <a:spLocks noChangeShapeType="1"/>
          </p:cNvSpPr>
          <p:nvPr/>
        </p:nvSpPr>
        <p:spPr bwMode="auto">
          <a:xfrm flipV="1">
            <a:off x="4495800" y="2286000"/>
            <a:ext cx="0" cy="175260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8970" name="Line 10"/>
          <p:cNvSpPr>
            <a:spLocks noChangeShapeType="1"/>
          </p:cNvSpPr>
          <p:nvPr/>
        </p:nvSpPr>
        <p:spPr bwMode="auto">
          <a:xfrm flipH="1">
            <a:off x="2971800" y="4038600"/>
            <a:ext cx="1447800" cy="0"/>
          </a:xfrm>
          <a:prstGeom prst="line">
            <a:avLst/>
          </a:prstGeom>
          <a:noFill/>
          <a:ln w="76200">
            <a:solidFill>
              <a:srgbClr val="D34BC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8972" name="Text Box 12"/>
          <p:cNvSpPr txBox="1">
            <a:spLocks noChangeArrowheads="1"/>
          </p:cNvSpPr>
          <p:nvPr/>
        </p:nvSpPr>
        <p:spPr bwMode="auto">
          <a:xfrm>
            <a:off x="6096000" y="34290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F</a:t>
            </a:r>
            <a:r>
              <a:rPr lang="en-US" altLang="en-US" sz="2800" b="1" baseline="-25000">
                <a:latin typeface="Arial" panose="020B0604020202020204" pitchFamily="34" charset="0"/>
              </a:rPr>
              <a:t>applied</a:t>
            </a:r>
            <a:endParaRPr lang="en-US" altLang="en-US" sz="2800" b="1">
              <a:latin typeface="Arial" panose="020B0604020202020204" pitchFamily="34" charset="0"/>
            </a:endParaRPr>
          </a:p>
        </p:txBody>
      </p:sp>
      <p:sp>
        <p:nvSpPr>
          <p:cNvPr id="168973" name="Text Box 13"/>
          <p:cNvSpPr txBox="1">
            <a:spLocks noChangeArrowheads="1"/>
          </p:cNvSpPr>
          <p:nvPr/>
        </p:nvSpPr>
        <p:spPr bwMode="auto">
          <a:xfrm>
            <a:off x="4953000" y="2362200"/>
            <a:ext cx="838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F</a:t>
            </a:r>
            <a:r>
              <a:rPr lang="en-US" altLang="en-US" sz="2800" b="1" baseline="-25000">
                <a:latin typeface="Arial" panose="020B0604020202020204" pitchFamily="34" charset="0"/>
              </a:rPr>
              <a:t>N</a:t>
            </a:r>
            <a:endParaRPr lang="en-US" altLang="en-US" sz="2800" b="1">
              <a:latin typeface="Arial" panose="020B0604020202020204" pitchFamily="34" charset="0"/>
            </a:endParaRPr>
          </a:p>
        </p:txBody>
      </p:sp>
      <p:sp>
        <p:nvSpPr>
          <p:cNvPr id="168974" name="Text Box 14"/>
          <p:cNvSpPr txBox="1">
            <a:spLocks noChangeArrowheads="1"/>
          </p:cNvSpPr>
          <p:nvPr/>
        </p:nvSpPr>
        <p:spPr bwMode="auto">
          <a:xfrm>
            <a:off x="1600200" y="4343400"/>
            <a:ext cx="2514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latin typeface="Arial" panose="020B0604020202020204" pitchFamily="34" charset="0"/>
              </a:rPr>
              <a:t>F</a:t>
            </a:r>
            <a:r>
              <a:rPr lang="en-US" altLang="en-US" b="1">
                <a:latin typeface="Arial" panose="020B0604020202020204" pitchFamily="34" charset="0"/>
              </a:rPr>
              <a:t>f</a:t>
            </a:r>
            <a:r>
              <a:rPr lang="en-US" altLang="en-US" sz="2800" b="1">
                <a:latin typeface="Arial" panose="020B0604020202020204" pitchFamily="34" charset="0"/>
              </a:rPr>
              <a:t> (motion)</a:t>
            </a:r>
          </a:p>
        </p:txBody>
      </p:sp>
      <p:sp>
        <p:nvSpPr>
          <p:cNvPr id="17419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Free body diagram</a:t>
            </a:r>
          </a:p>
        </p:txBody>
      </p:sp>
      <p:sp>
        <p:nvSpPr>
          <p:cNvPr id="168978" name="Rectangle 18"/>
          <p:cNvSpPr>
            <a:spLocks noChangeArrowheads="1"/>
          </p:cNvSpPr>
          <p:nvPr/>
        </p:nvSpPr>
        <p:spPr bwMode="auto">
          <a:xfrm>
            <a:off x="4648200" y="5410200"/>
            <a:ext cx="99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 sz="3200" b="1">
                <a:latin typeface="Arial" panose="020B0604020202020204" pitchFamily="34" charset="0"/>
              </a:rPr>
              <a:t>F</a:t>
            </a:r>
            <a:r>
              <a:rPr lang="en-US" altLang="en-US" sz="2000" b="1">
                <a:latin typeface="Arial" panose="020B0604020202020204" pitchFamily="34" charset="0"/>
              </a:rPr>
              <a:t>g</a:t>
            </a:r>
            <a:endParaRPr lang="en-US" altLang="en-US" sz="32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8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6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6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68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72" grpId="0"/>
      <p:bldP spid="168973" grpId="0"/>
      <p:bldP spid="168974" grpId="0"/>
      <p:bldP spid="1689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Draw the FBD for the 2 Masses</a:t>
            </a:r>
          </a:p>
        </p:txBody>
      </p:sp>
      <p:pic>
        <p:nvPicPr>
          <p:cNvPr id="18435" name="Picture 6" descr="forces1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600200"/>
            <a:ext cx="5334000" cy="49545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orces1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5257800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Line 3"/>
          <p:cNvSpPr>
            <a:spLocks noChangeShapeType="1"/>
          </p:cNvSpPr>
          <p:nvPr/>
        </p:nvSpPr>
        <p:spPr bwMode="auto">
          <a:xfrm flipV="1">
            <a:off x="5562600" y="381000"/>
            <a:ext cx="0" cy="1676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5562600" y="2057400"/>
            <a:ext cx="0" cy="1752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 flipH="1">
            <a:off x="3886200" y="2057400"/>
            <a:ext cx="16002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06" name="Line 6"/>
          <p:cNvSpPr>
            <a:spLocks noChangeShapeType="1"/>
          </p:cNvSpPr>
          <p:nvPr/>
        </p:nvSpPr>
        <p:spPr bwMode="auto">
          <a:xfrm>
            <a:off x="2438400" y="4419600"/>
            <a:ext cx="0" cy="1371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07" name="Line 7"/>
          <p:cNvSpPr>
            <a:spLocks noChangeShapeType="1"/>
          </p:cNvSpPr>
          <p:nvPr/>
        </p:nvSpPr>
        <p:spPr bwMode="auto">
          <a:xfrm flipV="1">
            <a:off x="2438400" y="3048000"/>
            <a:ext cx="0" cy="1371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5486400" y="1981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CA" altLang="en-US"/>
          </a:p>
        </p:txBody>
      </p:sp>
      <p:sp>
        <p:nvSpPr>
          <p:cNvPr id="153609" name="Oval 9"/>
          <p:cNvSpPr>
            <a:spLocks noChangeArrowheads="1"/>
          </p:cNvSpPr>
          <p:nvPr/>
        </p:nvSpPr>
        <p:spPr bwMode="auto">
          <a:xfrm>
            <a:off x="2362200" y="4191000"/>
            <a:ext cx="1524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CA" altLang="en-US"/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5715000" y="457200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N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9467" name="Text Box 12"/>
          <p:cNvSpPr txBox="1">
            <a:spLocks noChangeArrowheads="1"/>
          </p:cNvSpPr>
          <p:nvPr/>
        </p:nvSpPr>
        <p:spPr bwMode="auto">
          <a:xfrm>
            <a:off x="3962400" y="1447800"/>
            <a:ext cx="68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T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53613" name="Text Box 13"/>
          <p:cNvSpPr txBox="1">
            <a:spLocks noChangeArrowheads="1"/>
          </p:cNvSpPr>
          <p:nvPr/>
        </p:nvSpPr>
        <p:spPr bwMode="auto">
          <a:xfrm>
            <a:off x="1905000" y="2667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latin typeface="Arial" panose="020B0604020202020204" pitchFamily="34" charset="0"/>
              </a:rPr>
              <a:t>F</a:t>
            </a:r>
            <a:r>
              <a:rPr lang="en-US" altLang="en-US" sz="2400" b="1" baseline="-25000">
                <a:latin typeface="Arial" panose="020B0604020202020204" pitchFamily="34" charset="0"/>
              </a:rPr>
              <a:t>T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9469" name="Line 15"/>
          <p:cNvSpPr>
            <a:spLocks noChangeShapeType="1"/>
          </p:cNvSpPr>
          <p:nvPr/>
        </p:nvSpPr>
        <p:spPr bwMode="auto">
          <a:xfrm>
            <a:off x="5638800" y="2057400"/>
            <a:ext cx="16002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0" name="Text Box 16"/>
          <p:cNvSpPr txBox="1">
            <a:spLocks noChangeArrowheads="1"/>
          </p:cNvSpPr>
          <p:nvPr/>
        </p:nvSpPr>
        <p:spPr bwMode="auto">
          <a:xfrm>
            <a:off x="7162800" y="1600200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f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53618" name="Text Box 18"/>
          <p:cNvSpPr txBox="1">
            <a:spLocks noChangeArrowheads="1"/>
          </p:cNvSpPr>
          <p:nvPr/>
        </p:nvSpPr>
        <p:spPr bwMode="auto">
          <a:xfrm>
            <a:off x="3429000" y="4648200"/>
            <a:ext cx="3200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The F</a:t>
            </a:r>
            <a:r>
              <a:rPr lang="en-US" altLang="en-US" sz="900" b="1"/>
              <a:t>T</a:t>
            </a:r>
            <a:r>
              <a:rPr lang="en-US" altLang="en-US" sz="1400" b="1"/>
              <a:t> </a:t>
            </a:r>
            <a:r>
              <a:rPr lang="en-US" altLang="en-US" b="1"/>
              <a:t> on both boxes are the same</a:t>
            </a:r>
          </a:p>
        </p:txBody>
      </p:sp>
      <p:sp>
        <p:nvSpPr>
          <p:cNvPr id="153619" name="Line 19"/>
          <p:cNvSpPr>
            <a:spLocks noChangeShapeType="1"/>
          </p:cNvSpPr>
          <p:nvPr/>
        </p:nvSpPr>
        <p:spPr bwMode="auto">
          <a:xfrm flipV="1">
            <a:off x="4191000" y="1828800"/>
            <a:ext cx="0" cy="2895600"/>
          </a:xfrm>
          <a:prstGeom prst="line">
            <a:avLst/>
          </a:prstGeom>
          <a:noFill/>
          <a:ln w="38100" cap="rnd">
            <a:solidFill>
              <a:srgbClr val="00FF00"/>
            </a:solidFill>
            <a:prstDash val="sysDot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20" name="Line 20"/>
          <p:cNvSpPr>
            <a:spLocks noChangeShapeType="1"/>
          </p:cNvSpPr>
          <p:nvPr/>
        </p:nvSpPr>
        <p:spPr bwMode="auto">
          <a:xfrm flipH="1" flipV="1">
            <a:off x="2362200" y="2895600"/>
            <a:ext cx="1828800" cy="1828800"/>
          </a:xfrm>
          <a:prstGeom prst="line">
            <a:avLst/>
          </a:prstGeom>
          <a:noFill/>
          <a:ln w="38100" cap="rnd">
            <a:solidFill>
              <a:srgbClr val="00FF00"/>
            </a:solidFill>
            <a:prstDash val="sysDot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Text Box 23"/>
          <p:cNvSpPr txBox="1">
            <a:spLocks noChangeArrowheads="1"/>
          </p:cNvSpPr>
          <p:nvPr/>
        </p:nvSpPr>
        <p:spPr bwMode="auto">
          <a:xfrm>
            <a:off x="5715000" y="3505200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g2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53624" name="Text Box 24"/>
          <p:cNvSpPr txBox="1">
            <a:spLocks noChangeArrowheads="1"/>
          </p:cNvSpPr>
          <p:nvPr/>
        </p:nvSpPr>
        <p:spPr bwMode="auto">
          <a:xfrm>
            <a:off x="1981200" y="5791200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g1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3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3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3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3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9" grpId="0" animBg="1"/>
      <p:bldP spid="153613" grpId="0"/>
      <p:bldP spid="153618" grpId="0"/>
      <p:bldP spid="1536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System Diagram</a:t>
            </a:r>
          </a:p>
        </p:txBody>
      </p:sp>
      <p:pic>
        <p:nvPicPr>
          <p:cNvPr id="2048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667000"/>
            <a:ext cx="6934200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9"/>
          <p:cNvSpPr txBox="1">
            <a:spLocks noChangeArrowheads="1"/>
          </p:cNvSpPr>
          <p:nvPr/>
        </p:nvSpPr>
        <p:spPr bwMode="auto">
          <a:xfrm>
            <a:off x="3657600" y="57150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b="1"/>
              <a:t>a = 0</a:t>
            </a:r>
          </a:p>
        </p:txBody>
      </p:sp>
      <p:sp>
        <p:nvSpPr>
          <p:cNvPr id="171018" name="Text Box 10"/>
          <p:cNvSpPr txBox="1">
            <a:spLocks noChangeArrowheads="1"/>
          </p:cNvSpPr>
          <p:nvPr/>
        </p:nvSpPr>
        <p:spPr bwMode="auto">
          <a:xfrm>
            <a:off x="3124200" y="1828800"/>
            <a:ext cx="3048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What happens if the rope gets cut?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lum bright="5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667000"/>
            <a:ext cx="6934200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Free Body Diagrams</a:t>
            </a: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V="1">
            <a:off x="6858000" y="2590800"/>
            <a:ext cx="0" cy="1676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6858000" y="4267200"/>
            <a:ext cx="0" cy="1752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 flipH="1">
            <a:off x="5181600" y="4267200"/>
            <a:ext cx="16002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6781800" y="4191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CA" altLang="en-US"/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6934200" y="4267200"/>
            <a:ext cx="16002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flipV="1">
            <a:off x="1981200" y="2667000"/>
            <a:ext cx="0" cy="1676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1981200" y="4343400"/>
            <a:ext cx="0" cy="1752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H="1">
            <a:off x="304800" y="4343400"/>
            <a:ext cx="16002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Oval 12"/>
          <p:cNvSpPr>
            <a:spLocks noChangeArrowheads="1"/>
          </p:cNvSpPr>
          <p:nvPr/>
        </p:nvSpPr>
        <p:spPr bwMode="auto">
          <a:xfrm>
            <a:off x="19050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CA" altLang="en-US"/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>
            <a:off x="2057400" y="4343400"/>
            <a:ext cx="1600200" cy="0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6705600" y="2133600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N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4876800" y="4419600"/>
            <a:ext cx="68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T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7924800" y="4419600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f(s)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6705600" y="5943600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g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1752600" y="2209800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N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21523" name="Text Box 19"/>
          <p:cNvSpPr txBox="1">
            <a:spLocks noChangeArrowheads="1"/>
          </p:cNvSpPr>
          <p:nvPr/>
        </p:nvSpPr>
        <p:spPr bwMode="auto">
          <a:xfrm>
            <a:off x="152400" y="4403725"/>
            <a:ext cx="68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f(s)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21524" name="Text Box 20"/>
          <p:cNvSpPr txBox="1">
            <a:spLocks noChangeArrowheads="1"/>
          </p:cNvSpPr>
          <p:nvPr/>
        </p:nvSpPr>
        <p:spPr bwMode="auto">
          <a:xfrm>
            <a:off x="3352800" y="4556125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T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1752600" y="6172200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Arial" panose="020B0604020202020204" pitchFamily="34" charset="0"/>
              </a:rPr>
              <a:t>F</a:t>
            </a:r>
            <a:r>
              <a:rPr lang="en-US" altLang="en-US" sz="2000" b="1" baseline="-25000">
                <a:latin typeface="Arial" panose="020B0604020202020204" pitchFamily="34" charset="0"/>
              </a:rPr>
              <a:t>g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254998" name="Text Box 22"/>
          <p:cNvSpPr txBox="1">
            <a:spLocks noChangeArrowheads="1"/>
          </p:cNvSpPr>
          <p:nvPr/>
        </p:nvSpPr>
        <p:spPr bwMode="auto">
          <a:xfrm>
            <a:off x="3124200" y="1828800"/>
            <a:ext cx="3048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What happens if the rope gets cut?</a:t>
            </a:r>
          </a:p>
        </p:txBody>
      </p:sp>
      <p:sp>
        <p:nvSpPr>
          <p:cNvPr id="21527" name="Text Box 27"/>
          <p:cNvSpPr txBox="1">
            <a:spLocks noChangeArrowheads="1"/>
          </p:cNvSpPr>
          <p:nvPr/>
        </p:nvSpPr>
        <p:spPr bwMode="auto">
          <a:xfrm>
            <a:off x="3657600" y="57150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b="1"/>
              <a:t>a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9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Page 133, Example 5</a:t>
            </a:r>
          </a:p>
        </p:txBody>
      </p:sp>
      <p:pic>
        <p:nvPicPr>
          <p:cNvPr id="225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581400"/>
            <a:ext cx="48006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600200"/>
            <a:ext cx="7848600" cy="19621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Free Body Diagram</a:t>
            </a:r>
          </a:p>
        </p:txBody>
      </p:sp>
      <p:pic>
        <p:nvPicPr>
          <p:cNvPr id="2355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752600"/>
            <a:ext cx="6781800" cy="3892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REAL Free body</a:t>
            </a:r>
          </a:p>
        </p:txBody>
      </p:sp>
      <p:pic>
        <p:nvPicPr>
          <p:cNvPr id="24579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2362200"/>
            <a:ext cx="2667000" cy="2643188"/>
          </a:xfrm>
        </p:spPr>
      </p:pic>
      <p:sp>
        <p:nvSpPr>
          <p:cNvPr id="243722" name="Text Box 10"/>
          <p:cNvSpPr txBox="1">
            <a:spLocks noChangeArrowheads="1"/>
          </p:cNvSpPr>
          <p:nvPr/>
        </p:nvSpPr>
        <p:spPr bwMode="auto">
          <a:xfrm>
            <a:off x="1143000" y="3276600"/>
            <a:ext cx="3048000" cy="788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m  = 70 kg + 20 kg 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    =</a:t>
            </a:r>
            <a:r>
              <a:rPr lang="en-US" altLang="en-US" b="1"/>
              <a:t>90 kg</a:t>
            </a:r>
          </a:p>
        </p:txBody>
      </p:sp>
      <p:pic>
        <p:nvPicPr>
          <p:cNvPr id="2458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828800"/>
            <a:ext cx="16002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Component Time!</a:t>
            </a:r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362200"/>
            <a:ext cx="2667000" cy="2643188"/>
          </a:xfrm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124200" y="3505200"/>
            <a:ext cx="15240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m =</a:t>
            </a:r>
            <a:r>
              <a:rPr lang="en-US" altLang="en-US" b="1"/>
              <a:t>90 kg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828800"/>
            <a:ext cx="16002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2514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9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79913"/>
            <a:ext cx="289560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794" name="Line 10"/>
          <p:cNvSpPr>
            <a:spLocks noChangeShapeType="1"/>
          </p:cNvSpPr>
          <p:nvPr/>
        </p:nvSpPr>
        <p:spPr bwMode="auto">
          <a:xfrm flipH="1">
            <a:off x="3505200" y="4876800"/>
            <a:ext cx="2743200" cy="6096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795" name="Line 11"/>
          <p:cNvSpPr>
            <a:spLocks noChangeShapeType="1"/>
          </p:cNvSpPr>
          <p:nvPr/>
        </p:nvSpPr>
        <p:spPr bwMode="auto">
          <a:xfrm flipH="1" flipV="1">
            <a:off x="3048000" y="2209800"/>
            <a:ext cx="3200400" cy="1524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6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6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6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x &amp; y directions only</a:t>
            </a:r>
          </a:p>
        </p:txBody>
      </p:sp>
      <p:pic>
        <p:nvPicPr>
          <p:cNvPr id="26627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600200"/>
            <a:ext cx="5181600" cy="4637088"/>
          </a:xfrm>
        </p:spPr>
      </p:pic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2667000" y="37338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 m = 90 kg</a:t>
            </a:r>
          </a:p>
        </p:txBody>
      </p:sp>
      <p:pic>
        <p:nvPicPr>
          <p:cNvPr id="24781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657600"/>
            <a:ext cx="22098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781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962400"/>
            <a:ext cx="9906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782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648200"/>
            <a:ext cx="23622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782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05400"/>
            <a:ext cx="9144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7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7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7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7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Net Forces + 2</a:t>
            </a:r>
            <a:r>
              <a:rPr lang="en-US" altLang="en-US" baseline="30000" smtClean="0"/>
              <a:t>nd</a:t>
            </a:r>
            <a:r>
              <a:rPr lang="en-US" altLang="en-US" smtClean="0"/>
              <a:t> law</a:t>
            </a:r>
          </a:p>
        </p:txBody>
      </p:sp>
      <p:pic>
        <p:nvPicPr>
          <p:cNvPr id="2765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676400"/>
            <a:ext cx="3429000" cy="1614488"/>
          </a:xfrm>
        </p:spPr>
      </p:pic>
      <p:pic>
        <p:nvPicPr>
          <p:cNvPr id="24986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429000"/>
            <a:ext cx="53340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9"/>
          <p:cNvSpPr txBox="1">
            <a:spLocks noChangeArrowheads="1"/>
          </p:cNvSpPr>
          <p:nvPr/>
        </p:nvSpPr>
        <p:spPr bwMode="auto">
          <a:xfrm>
            <a:off x="4191000" y="19050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F</a:t>
            </a:r>
            <a:r>
              <a:rPr lang="en-US" altLang="en-US" sz="1000" b="1"/>
              <a:t>net</a:t>
            </a:r>
            <a:endParaRPr lang="en-US" altLang="en-US" b="1"/>
          </a:p>
        </p:txBody>
      </p:sp>
      <p:pic>
        <p:nvPicPr>
          <p:cNvPr id="24986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038600"/>
            <a:ext cx="373380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6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724400"/>
            <a:ext cx="78486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6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486400"/>
            <a:ext cx="4724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9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9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9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9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9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Refined</Template>
  <TotalTime>652</TotalTime>
  <Words>575</Words>
  <Application>Microsoft Office PowerPoint</Application>
  <PresentationFormat>On-screen Show (4:3)</PresentationFormat>
  <Paragraphs>103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Verdana</vt:lpstr>
      <vt:lpstr>Arial</vt:lpstr>
      <vt:lpstr>Wingdings</vt:lpstr>
      <vt:lpstr>Times New Roman</vt:lpstr>
      <vt:lpstr>Eclipse</vt:lpstr>
      <vt:lpstr>Microsoft Equation 3.0</vt:lpstr>
      <vt:lpstr>Applying Newton’s Laws</vt:lpstr>
      <vt:lpstr>Newton’s Laws of Motion</vt:lpstr>
      <vt:lpstr>Newton’s Laws of Motion</vt:lpstr>
      <vt:lpstr>Newton’s Laws of Motion</vt:lpstr>
      <vt:lpstr>Everyday Forces</vt:lpstr>
      <vt:lpstr>Everyday Forces</vt:lpstr>
      <vt:lpstr>Everyday Forces</vt:lpstr>
      <vt:lpstr>Types of Friction</vt:lpstr>
      <vt:lpstr>Friction Equations</vt:lpstr>
      <vt:lpstr>Drawing Free Body Diagrams</vt:lpstr>
      <vt:lpstr>5 Questions to ask when drawing an FBD</vt:lpstr>
      <vt:lpstr>Draw a Free Body Diagram of the Mass </vt:lpstr>
      <vt:lpstr>PowerPoint Presentation</vt:lpstr>
      <vt:lpstr>Draw a FBD of a box being pushed by Bob</vt:lpstr>
      <vt:lpstr>Free body diagram</vt:lpstr>
      <vt:lpstr>Draw the FBD for the 2 Masses</vt:lpstr>
      <vt:lpstr>PowerPoint Presentation</vt:lpstr>
      <vt:lpstr>System Diagram</vt:lpstr>
      <vt:lpstr>Free Body Diagrams</vt:lpstr>
      <vt:lpstr>Page 133, Example 5</vt:lpstr>
      <vt:lpstr>Free Body Diagram</vt:lpstr>
      <vt:lpstr>REAL Free body</vt:lpstr>
      <vt:lpstr>Component Time!</vt:lpstr>
      <vt:lpstr>x &amp; y directions only</vt:lpstr>
      <vt:lpstr>Net Forces + 2nd law</vt:lpstr>
    </vt:vector>
  </TitlesOfParts>
  <Company>Brebeuf Jesuit ITD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Dave’s 1st PowerPoint</dc:title>
  <dc:creator>IT1</dc:creator>
  <cp:lastModifiedBy>Fong, Albert</cp:lastModifiedBy>
  <cp:revision>33</cp:revision>
  <cp:lastPrinted>1601-01-01T00:00:00Z</cp:lastPrinted>
  <dcterms:created xsi:type="dcterms:W3CDTF">2003-10-17T16:55:18Z</dcterms:created>
  <dcterms:modified xsi:type="dcterms:W3CDTF">2019-10-23T17:30:20Z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