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9"/>
  </p:notesMasterIdLst>
  <p:sldIdLst>
    <p:sldId id="256" r:id="rId2"/>
    <p:sldId id="266" r:id="rId3"/>
    <p:sldId id="271" r:id="rId4"/>
    <p:sldId id="258" r:id="rId5"/>
    <p:sldId id="259" r:id="rId6"/>
    <p:sldId id="263" r:id="rId7"/>
    <p:sldId id="264"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789FA8"/>
    <a:srgbClr val="FFFF00"/>
    <a:srgbClr val="CCCCFF"/>
    <a:srgbClr val="FF0000"/>
    <a:srgbClr val="33CC33"/>
    <a:srgbClr val="33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731" autoAdjust="0"/>
  </p:normalViewPr>
  <p:slideViewPr>
    <p:cSldViewPr>
      <p:cViewPr varScale="1">
        <p:scale>
          <a:sx n="64" d="100"/>
          <a:sy n="64" d="100"/>
        </p:scale>
        <p:origin x="-156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41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072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1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1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41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8013F5A-9564-462D-B430-9BBDCC3EFC5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 Force is a PUSH or a PULL</a:t>
            </a:r>
            <a:endParaRPr lang="en-CA" dirty="0"/>
          </a:p>
        </p:txBody>
      </p:sp>
      <p:sp>
        <p:nvSpPr>
          <p:cNvPr id="4" name="Slide Number Placeholder 3"/>
          <p:cNvSpPr>
            <a:spLocks noGrp="1"/>
          </p:cNvSpPr>
          <p:nvPr>
            <p:ph type="sldNum" sz="quarter" idx="10"/>
          </p:nvPr>
        </p:nvSpPr>
        <p:spPr/>
        <p:txBody>
          <a:bodyPr/>
          <a:lstStyle/>
          <a:p>
            <a:pPr>
              <a:defRPr/>
            </a:pPr>
            <a:fld id="{28013F5A-9564-462D-B430-9BBDCC3EFC5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1CB7135-6DD5-4D49-82B2-E140368F8402}" type="slidenum">
              <a:rPr lang="en-US"/>
              <a:pPr/>
              <a:t>2</a:t>
            </a:fld>
            <a:endParaRPr lang="en-US"/>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mtClean="0"/>
              <a:t>Unbalaced force = non zero total force</a:t>
            </a:r>
          </a:p>
          <a:p>
            <a:pPr eaLnBrk="1" hangingPunct="1"/>
            <a:r>
              <a:rPr lang="en-US" smtClean="0"/>
              <a:t>a = Fnet/m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F8D3DA3B-FFB0-4FC7-999D-3962A491EE1D}" type="slidenum">
              <a:rPr lang="en-US"/>
              <a:pPr/>
              <a:t>3</a:t>
            </a:fld>
            <a:endParaRPr lang="en-US"/>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mtClean="0"/>
              <a:t>-The person continues to accelerate once the car hits the brick wall because the person did not hit the brick wall itself.  As the car accelerates, the person does also.</a:t>
            </a:r>
          </a:p>
          <a:p>
            <a:pPr eaLnBrk="1" hangingPunct="1"/>
            <a:r>
              <a:rPr lang="en-US" smtClean="0"/>
              <a:t>-The 1st law says that the person will stay in motion until it is acted on by an unbalanced force, which would have been the brick wall if the person would have hit it.  The person continues to move until it hits something.</a:t>
            </a:r>
          </a:p>
          <a:p>
            <a:pPr eaLnBrk="1" hangingPunct="1"/>
            <a:r>
              <a:rPr lang="en-US" smtClean="0"/>
              <a:t>-Air bags and crumple zones are some examples of safety features that have been created to limit the effects of auto accidents.</a:t>
            </a:r>
          </a:p>
          <a:p>
            <a:pPr eaLnBrk="1" hangingPunct="1"/>
            <a:r>
              <a:rPr lang="en-US" smtClean="0"/>
              <a:t>-These technologies were designed to lower the acceleration of the person involved to limit the effects of damage done by an auto accident.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B9D9A4C-AE13-423A-B6A7-A31EB1E57FF3}" type="slidenum">
              <a:rPr lang="en-US"/>
              <a:pPr/>
              <a:t>4</a:t>
            </a:fld>
            <a:endParaRPr lang="en-US"/>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smtClean="0"/>
              <a:t>-An object at rest will stay at rest and an object at motion will stay in motion unless an unbalanced force acts upon that object.</a:t>
            </a:r>
          </a:p>
          <a:p>
            <a:pPr eaLnBrk="1" hangingPunct="1"/>
            <a:r>
              <a:rPr lang="en-US" smtClean="0"/>
              <a:t>-This diagram shows the velocity and acceleration for an object at rest and an object in motion.</a:t>
            </a:r>
          </a:p>
          <a:p>
            <a:pPr eaLnBrk="1" hangingPunct="1"/>
            <a:r>
              <a:rPr lang="en-US" smtClean="0"/>
              <a:t>-The animation shows that the car and the person are both accelerating, when it hits the brick wall the person inside the car will stay in motion until he/she is acted upon by an unbalanced force.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7DA90BA-9EE7-4314-B3CB-0F0339B42A3E}" type="slidenum">
              <a:rPr lang="en-US"/>
              <a:pPr/>
              <a:t>5</a:t>
            </a:fld>
            <a:endParaRPr lang="en-US"/>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-The force of gravity is pulling downward on the book and the table is pushing up on the book.  </a:t>
            </a:r>
          </a:p>
          <a:p>
            <a:pPr eaLnBrk="1" hangingPunct="1"/>
            <a:r>
              <a:rPr lang="en-US" smtClean="0"/>
              <a:t>-These forces are of equal magnitude and in the opposite direction of each other, so the book stays at rest.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2782799-A9E9-49CB-B896-F28464BCD106}" type="slidenum">
              <a:rPr lang="en-US"/>
              <a:pPr/>
              <a:t>6</a:t>
            </a:fld>
            <a:endParaRPr lang="en-US"/>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t>Newton and Galileo had a real reputation for bucking the system!</a:t>
            </a:r>
          </a:p>
          <a:p>
            <a:pPr eaLnBrk="1" hangingPunct="1"/>
            <a:r>
              <a:rPr lang="en-US" smtClean="0"/>
              <a:t>-In their time, the thought was that all objects had a desire to be at rest.  A moving object required a push/force to keep it moving.</a:t>
            </a:r>
          </a:p>
          <a:p>
            <a:pPr eaLnBrk="1" hangingPunct="1"/>
            <a:r>
              <a:rPr lang="en-US" smtClean="0"/>
              <a:t>-Galileo proposed and Newton proved the opposite: An object will stay in motion until a force causes it to come to rest!</a:t>
            </a:r>
          </a:p>
          <a:p>
            <a:pPr eaLnBrk="1" hangingPunct="1"/>
            <a:r>
              <a:rPr lang="en-US" smtClean="0"/>
              <a:t>-What is this force?  FRICTION</a:t>
            </a:r>
          </a:p>
          <a:p>
            <a:pPr eaLnBrk="1" hangingPunct="1"/>
            <a:r>
              <a:rPr lang="en-US" smtClean="0"/>
              <a:t>-If there were no friction, then moving objects would continue to move forever!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327D3416-61EA-474F-9BC1-8F7DAECBFDCF}" type="slidenum">
              <a:rPr lang="en-US"/>
              <a:pPr/>
              <a:t>7</a:t>
            </a:fld>
            <a:endParaRPr lang="en-US"/>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mtClean="0"/>
              <a:t>Yes!  More massive objects have more of a resistance to change.</a:t>
            </a:r>
          </a:p>
          <a:p>
            <a:pPr eaLnBrk="1" hangingPunct="1"/>
            <a:endParaRPr lang="en-US" smtClean="0"/>
          </a:p>
          <a:p>
            <a:pPr eaLnBrk="1" hangingPunct="1"/>
            <a:r>
              <a:rPr lang="en-US" smtClean="0"/>
              <a:t>-How could you tell the mass of 2 bricks that look the same without picking them up?</a:t>
            </a:r>
          </a:p>
          <a:p>
            <a:pPr eaLnBrk="1" hangingPunct="1"/>
            <a:r>
              <a:rPr lang="en-US" smtClean="0"/>
              <a:t>     -Apply the same amount of force (push) to them both.  The more massive brick will be more resistant to move.</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CA"/>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en-CA"/>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en-CA"/>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en-CA"/>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CA"/>
          </a:p>
        </p:txBody>
      </p:sp>
      <p:sp>
        <p:nvSpPr>
          <p:cNvPr id="120835"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12083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38" name="Rectangle 5"/>
          <p:cNvSpPr>
            <a:spLocks noGrp="1" noChangeArrowheads="1"/>
          </p:cNvSpPr>
          <p:nvPr>
            <p:ph type="dt" sz="half" idx="10"/>
          </p:nvPr>
        </p:nvSpPr>
        <p:spPr/>
        <p:txBody>
          <a:bodyPr/>
          <a:lstStyle>
            <a:lvl1pPr>
              <a:defRPr smtClean="0"/>
            </a:lvl1pPr>
          </a:lstStyle>
          <a:p>
            <a:pPr>
              <a:defRPr/>
            </a:pPr>
            <a:endParaRPr lang="en-US" altLang="en-US"/>
          </a:p>
        </p:txBody>
      </p:sp>
      <p:sp>
        <p:nvSpPr>
          <p:cNvPr id="39" name="Rectangle 6"/>
          <p:cNvSpPr>
            <a:spLocks noGrp="1" noChangeArrowheads="1"/>
          </p:cNvSpPr>
          <p:nvPr>
            <p:ph type="ftr" sz="quarter" idx="11"/>
          </p:nvPr>
        </p:nvSpPr>
        <p:spPr/>
        <p:txBody>
          <a:bodyPr/>
          <a:lstStyle>
            <a:lvl1pPr>
              <a:defRPr smtClean="0"/>
            </a:lvl1pPr>
          </a:lstStyle>
          <a:p>
            <a:pPr>
              <a:defRPr/>
            </a:pPr>
            <a:endParaRPr lang="en-US" altLang="en-US"/>
          </a:p>
        </p:txBody>
      </p:sp>
      <p:sp>
        <p:nvSpPr>
          <p:cNvPr id="40" name="Rectangle 7"/>
          <p:cNvSpPr>
            <a:spLocks noGrp="1" noChangeArrowheads="1"/>
          </p:cNvSpPr>
          <p:nvPr>
            <p:ph type="sldNum" sz="quarter" idx="12"/>
          </p:nvPr>
        </p:nvSpPr>
        <p:spPr/>
        <p:txBody>
          <a:bodyPr/>
          <a:lstStyle>
            <a:lvl1pPr>
              <a:defRPr smtClean="0"/>
            </a:lvl1pPr>
          </a:lstStyle>
          <a:p>
            <a:pPr>
              <a:defRPr/>
            </a:pPr>
            <a:fld id="{C6770DF6-A34B-4F01-A76E-0F87BFBE7B57}" type="slidenum">
              <a:rPr lang="en-US" altLang="en-US"/>
              <a:pPr>
                <a:defRPr/>
              </a:pPr>
              <a:t>‹#›</a:t>
            </a:fld>
            <a:endParaRPr lang="en-US" alt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A1370D2E-9C27-49B1-8C3B-AB5ED2A2EAA2}" type="slidenum">
              <a:rPr lang="en-US" altLang="en-US"/>
              <a:pPr>
                <a:defRPr/>
              </a:pPr>
              <a:t>‹#›</a:t>
            </a:fld>
            <a:endParaRPr lang="en-US" alt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38FA6E6E-2777-4305-93FC-5E24A3B68B62}" type="slidenum">
              <a:rPr lang="en-US" altLang="en-US"/>
              <a:pPr>
                <a:defRPr/>
              </a:pPr>
              <a:t>‹#›</a:t>
            </a:fld>
            <a:endParaRPr lang="en-US" alt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83C1BC81-A116-41A9-9E4C-47F4F7E8810B}" type="slidenum">
              <a:rPr lang="en-US" altLang="en-US"/>
              <a:pPr>
                <a:defRPr/>
              </a:pPr>
              <a:t>‹#›</a:t>
            </a:fld>
            <a:endParaRPr lang="en-US" alt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4082C65D-DBDA-4047-BCFC-2D2F0A1D3D82}" type="slidenum">
              <a:rPr lang="en-US" altLang="en-US"/>
              <a:pPr>
                <a:defRPr/>
              </a:pPr>
              <a:t>‹#›</a:t>
            </a:fld>
            <a:endParaRPr lang="en-US" alt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F97CC662-ACF3-468B-9FB3-D9699B377B2A}" type="slidenum">
              <a:rPr lang="en-US" altLang="en-US"/>
              <a:pPr>
                <a:defRPr/>
              </a:pPr>
              <a:t>‹#›</a:t>
            </a:fld>
            <a:endParaRPr lang="en-US" alt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fld id="{9F4110C4-6D19-42DD-BB06-F6A899BFB86C}" type="slidenum">
              <a:rPr lang="en-US" altLang="en-US"/>
              <a:pPr>
                <a:defRPr/>
              </a:pPr>
              <a:t>‹#›</a:t>
            </a:fld>
            <a:endParaRPr lang="en-US" alt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4B13FFD8-CAA7-4DF8-BDC9-B71AD7FAB7AF}" type="slidenum">
              <a:rPr lang="en-US" altLang="en-US"/>
              <a:pPr>
                <a:defRPr/>
              </a:pPr>
              <a:t>‹#›</a:t>
            </a:fld>
            <a:endParaRPr lang="en-US" alt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EDCFBF01-7199-4B82-82C9-8A6A0F79CAA1}" type="slidenum">
              <a:rPr lang="en-US" altLang="en-US"/>
              <a:pPr>
                <a:defRPr/>
              </a:pPr>
              <a:t>‹#›</a:t>
            </a:fld>
            <a:endParaRPr lang="en-US" alt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089ADC2B-5646-4029-94BC-EFB7E8F4C6A7}" type="slidenum">
              <a:rPr lang="en-US" altLang="en-US"/>
              <a:pPr>
                <a:defRPr/>
              </a:pPr>
              <a:t>‹#›</a:t>
            </a:fld>
            <a:endParaRPr lang="en-US" alt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E1635C5B-0B56-4C0C-9F24-37CE9A967AED}" type="slidenum">
              <a:rPr lang="en-US" altLang="en-US"/>
              <a:pPr>
                <a:defRPr/>
              </a:pPr>
              <a:t>‹#›</a:t>
            </a:fld>
            <a:endParaRPr lang="en-US" alt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7"/>
          <p:cNvSpPr>
            <a:spLocks noGrp="1" noChangeArrowheads="1"/>
          </p:cNvSpPr>
          <p:nvPr>
            <p:ph type="sldNum" sz="quarter" idx="12"/>
          </p:nvPr>
        </p:nvSpPr>
        <p:spPr>
          <a:ln/>
        </p:spPr>
        <p:txBody>
          <a:bodyPr/>
          <a:lstStyle>
            <a:lvl1pPr>
              <a:defRPr/>
            </a:lvl1pPr>
          </a:lstStyle>
          <a:p>
            <a:pPr>
              <a:defRPr/>
            </a:pPr>
            <a:fld id="{5FAA1A02-3DCD-47D9-AED7-E6E40156A283}" type="slidenum">
              <a:rPr lang="en-US" altLang="en-US"/>
              <a:pPr>
                <a:defRPr/>
              </a:pPr>
              <a:t>‹#›</a:t>
            </a:fld>
            <a:endParaRPr lang="en-US" altLang="en-US"/>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0125F137-1FF7-4059-BD32-69C9FEB4E7DC}" type="slidenum">
              <a:rPr lang="en-US" altLang="en-US"/>
              <a:pPr>
                <a:defRPr/>
              </a:pPr>
              <a:t>‹#›</a:t>
            </a:fld>
            <a:endParaRPr lang="en-US" altLang="en-US"/>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8229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57200" y="4000500"/>
            <a:ext cx="8229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BC85B2B0-122B-4312-B4BF-88A052F108A6}" type="slidenum">
              <a:rPr lang="en-US" altLang="en-US"/>
              <a:pPr>
                <a:defRPr/>
              </a:pPr>
              <a:t>‹#›</a:t>
            </a:fld>
            <a:endParaRPr lang="en-US" alt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CA"/>
          </a:p>
        </p:txBody>
      </p:sp>
      <p:sp>
        <p:nvSpPr>
          <p:cNvPr id="2051"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2"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1981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lvl1pPr>
          </a:lstStyle>
          <a:p>
            <a:pPr>
              <a:defRPr/>
            </a:pPr>
            <a:endParaRPr lang="en-US" altLang="en-US"/>
          </a:p>
        </p:txBody>
      </p:sp>
      <p:sp>
        <p:nvSpPr>
          <p:cNvPr id="11981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en-US" altLang="en-US"/>
          </a:p>
        </p:txBody>
      </p:sp>
      <p:sp>
        <p:nvSpPr>
          <p:cNvPr id="11981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lvl1pPr>
          </a:lstStyle>
          <a:p>
            <a:pPr>
              <a:defRPr/>
            </a:pPr>
            <a:fld id="{5D19F8EA-BA42-4F53-AAC3-934C790A6C55}" type="slidenum">
              <a:rPr lang="en-US" altLang="en-US"/>
              <a:pPr>
                <a:defRPr/>
              </a:pPr>
              <a:t>‹#›</a:t>
            </a:fld>
            <a:endParaRPr lang="en-US" altLang="en-US"/>
          </a:p>
        </p:txBody>
      </p:sp>
      <p:grpSp>
        <p:nvGrpSpPr>
          <p:cNvPr id="2056" name="Group 8"/>
          <p:cNvGrpSpPr>
            <a:grpSpLocks/>
          </p:cNvGrpSpPr>
          <p:nvPr/>
        </p:nvGrpSpPr>
        <p:grpSpPr bwMode="auto">
          <a:xfrm>
            <a:off x="8153400" y="152400"/>
            <a:ext cx="792163" cy="1295400"/>
            <a:chOff x="5136" y="960"/>
            <a:chExt cx="528" cy="864"/>
          </a:xfrm>
        </p:grpSpPr>
        <p:sp>
          <p:nvSpPr>
            <p:cNvPr id="119817"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18"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19" name="Oval 11"/>
            <p:cNvSpPr>
              <a:spLocks noChangeArrowheads="1"/>
            </p:cNvSpPr>
            <p:nvPr/>
          </p:nvSpPr>
          <p:spPr bwMode="auto">
            <a:xfrm>
              <a:off x="5360" y="960"/>
              <a:ext cx="79"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20" name="Oval 12"/>
            <p:cNvSpPr>
              <a:spLocks noChangeArrowheads="1"/>
            </p:cNvSpPr>
            <p:nvPr/>
          </p:nvSpPr>
          <p:spPr bwMode="auto">
            <a:xfrm>
              <a:off x="5136" y="1072"/>
              <a:ext cx="80"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1" name="Oval 13"/>
            <p:cNvSpPr>
              <a:spLocks noChangeArrowheads="1"/>
            </p:cNvSpPr>
            <p:nvPr/>
          </p:nvSpPr>
          <p:spPr bwMode="auto">
            <a:xfrm>
              <a:off x="5248" y="1072"/>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2" name="Oval 14"/>
            <p:cNvSpPr>
              <a:spLocks noChangeArrowheads="1"/>
            </p:cNvSpPr>
            <p:nvPr/>
          </p:nvSpPr>
          <p:spPr bwMode="auto">
            <a:xfrm>
              <a:off x="5360" y="1072"/>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3" name="Oval 15"/>
            <p:cNvSpPr>
              <a:spLocks noChangeArrowheads="1"/>
            </p:cNvSpPr>
            <p:nvPr/>
          </p:nvSpPr>
          <p:spPr bwMode="auto">
            <a:xfrm>
              <a:off x="5472" y="1072"/>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4" name="Oval 16"/>
            <p:cNvSpPr>
              <a:spLocks noChangeArrowheads="1"/>
            </p:cNvSpPr>
            <p:nvPr/>
          </p:nvSpPr>
          <p:spPr bwMode="auto">
            <a:xfrm>
              <a:off x="5136" y="1184"/>
              <a:ext cx="80"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5" name="Oval 17"/>
            <p:cNvSpPr>
              <a:spLocks noChangeArrowheads="1"/>
            </p:cNvSpPr>
            <p:nvPr/>
          </p:nvSpPr>
          <p:spPr bwMode="auto">
            <a:xfrm>
              <a:off x="5248" y="1184"/>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6" name="Oval 18"/>
            <p:cNvSpPr>
              <a:spLocks noChangeArrowheads="1"/>
            </p:cNvSpPr>
            <p:nvPr/>
          </p:nvSpPr>
          <p:spPr bwMode="auto">
            <a:xfrm>
              <a:off x="5360" y="1184"/>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7" name="Oval 19"/>
            <p:cNvSpPr>
              <a:spLocks noChangeArrowheads="1"/>
            </p:cNvSpPr>
            <p:nvPr/>
          </p:nvSpPr>
          <p:spPr bwMode="auto">
            <a:xfrm>
              <a:off x="5472" y="1184"/>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8" name="Oval 20"/>
            <p:cNvSpPr>
              <a:spLocks noChangeArrowheads="1"/>
            </p:cNvSpPr>
            <p:nvPr/>
          </p:nvSpPr>
          <p:spPr bwMode="auto">
            <a:xfrm>
              <a:off x="5584" y="1184"/>
              <a:ext cx="80"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29"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30"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1" name="Oval 23"/>
            <p:cNvSpPr>
              <a:spLocks noChangeArrowheads="1"/>
            </p:cNvSpPr>
            <p:nvPr/>
          </p:nvSpPr>
          <p:spPr bwMode="auto">
            <a:xfrm>
              <a:off x="5360" y="1296"/>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2" name="Oval 24"/>
            <p:cNvSpPr>
              <a:spLocks noChangeArrowheads="1"/>
            </p:cNvSpPr>
            <p:nvPr/>
          </p:nvSpPr>
          <p:spPr bwMode="auto">
            <a:xfrm>
              <a:off x="5472" y="1296"/>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3"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4"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5" name="Oval 27"/>
            <p:cNvSpPr>
              <a:spLocks noChangeArrowheads="1"/>
            </p:cNvSpPr>
            <p:nvPr/>
          </p:nvSpPr>
          <p:spPr bwMode="auto">
            <a:xfrm>
              <a:off x="5360" y="1408"/>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6" name="Oval 28"/>
            <p:cNvSpPr>
              <a:spLocks noChangeArrowheads="1"/>
            </p:cNvSpPr>
            <p:nvPr/>
          </p:nvSpPr>
          <p:spPr bwMode="auto">
            <a:xfrm>
              <a:off x="5472" y="1408"/>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7"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38"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9"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0" name="Oval 32"/>
            <p:cNvSpPr>
              <a:spLocks noChangeArrowheads="1"/>
            </p:cNvSpPr>
            <p:nvPr/>
          </p:nvSpPr>
          <p:spPr bwMode="auto">
            <a:xfrm>
              <a:off x="5360" y="1520"/>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1" name="Oval 33"/>
            <p:cNvSpPr>
              <a:spLocks noChangeArrowheads="1"/>
            </p:cNvSpPr>
            <p:nvPr/>
          </p:nvSpPr>
          <p:spPr bwMode="auto">
            <a:xfrm>
              <a:off x="5472" y="1520"/>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2" name="Oval 34"/>
            <p:cNvSpPr>
              <a:spLocks noChangeArrowheads="1"/>
            </p:cNvSpPr>
            <p:nvPr/>
          </p:nvSpPr>
          <p:spPr bwMode="auto">
            <a:xfrm>
              <a:off x="5136" y="1632"/>
              <a:ext cx="80"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3" name="Oval 35"/>
            <p:cNvSpPr>
              <a:spLocks noChangeArrowheads="1"/>
            </p:cNvSpPr>
            <p:nvPr/>
          </p:nvSpPr>
          <p:spPr bwMode="auto">
            <a:xfrm>
              <a:off x="5248" y="1632"/>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4" name="Oval 36"/>
            <p:cNvSpPr>
              <a:spLocks noChangeArrowheads="1"/>
            </p:cNvSpPr>
            <p:nvPr/>
          </p:nvSpPr>
          <p:spPr bwMode="auto">
            <a:xfrm>
              <a:off x="5360" y="1632"/>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5" name="Oval 37"/>
            <p:cNvSpPr>
              <a:spLocks noChangeArrowheads="1"/>
            </p:cNvSpPr>
            <p:nvPr/>
          </p:nvSpPr>
          <p:spPr bwMode="auto">
            <a:xfrm>
              <a:off x="5472" y="1632"/>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6"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7" name="Oval 39"/>
            <p:cNvSpPr>
              <a:spLocks noChangeArrowheads="1"/>
            </p:cNvSpPr>
            <p:nvPr/>
          </p:nvSpPr>
          <p:spPr bwMode="auto">
            <a:xfrm>
              <a:off x="5472" y="1744"/>
              <a:ext cx="79" cy="80"/>
            </a:xfrm>
            <a:prstGeom prst="ellipse">
              <a:avLst/>
            </a:prstGeom>
            <a:solidFill>
              <a:schemeClr val="folHlink"/>
            </a:solidFill>
            <a:ln w="9525">
              <a:noFill/>
              <a:round/>
              <a:headEnd/>
              <a:tailEnd/>
            </a:ln>
            <a:effectLst/>
          </p:spPr>
          <p:txBody>
            <a:bodyPr wrap="none" anchor="ctr"/>
            <a:lstStyle/>
            <a:p>
              <a:pPr>
                <a:defRPr/>
              </a:pPr>
              <a:endParaRPr lang="en-CA"/>
            </a:p>
          </p:txBody>
        </p:sp>
      </p:grpSp>
    </p:spTree>
  </p:cSld>
  <p:clrMap bg1="lt1" tx1="dk1" bg2="lt2" tx2="dk2" accent1="accent1" accent2="accent2" accent3="accent3" accent4="accent4" accent5="accent5" accent6="accent6" hlink="hlink" folHlink="folHlink"/>
  <p:sldLayoutIdLst>
    <p:sldLayoutId id="2147483781" r:id="rId1"/>
    <p:sldLayoutId id="2147483780" r:id="rId2"/>
    <p:sldLayoutId id="2147483779" r:id="rId3"/>
    <p:sldLayoutId id="2147483778" r:id="rId4"/>
    <p:sldLayoutId id="2147483777" r:id="rId5"/>
    <p:sldLayoutId id="2147483776" r:id="rId6"/>
    <p:sldLayoutId id="2147483775" r:id="rId7"/>
    <p:sldLayoutId id="2147483774" r:id="rId8"/>
    <p:sldLayoutId id="2147483773" r:id="rId9"/>
    <p:sldLayoutId id="2147483772" r:id="rId10"/>
    <p:sldLayoutId id="2147483771" r:id="rId11"/>
    <p:sldLayoutId id="2147483770" r:id="rId12"/>
    <p:sldLayoutId id="2147483769" r:id="rId13"/>
    <p:sldLayoutId id="2147483768" r:id="rId14"/>
  </p:sldLayoutIdLst>
  <p:transition spd="slow"/>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ffectLst>
            <a:outerShdw dist="35921" dir="2700000" algn="ctr" rotWithShape="0">
              <a:schemeClr val="bg2"/>
            </a:outerShdw>
          </a:effectLst>
        </p:spPr>
        <p:txBody>
          <a:bodyPr/>
          <a:lstStyle/>
          <a:p>
            <a:pPr eaLnBrk="1" hangingPunct="1">
              <a:defRPr/>
            </a:pPr>
            <a:r>
              <a:rPr lang="en-US" smtClean="0"/>
              <a:t>Newton’s Laws Of Motion</a:t>
            </a:r>
          </a:p>
        </p:txBody>
      </p:sp>
      <p:pic>
        <p:nvPicPr>
          <p:cNvPr id="4099" name="Picture 5" descr="newton"/>
          <p:cNvPicPr>
            <a:picLocks noChangeAspect="1" noChangeArrowheads="1"/>
          </p:cNvPicPr>
          <p:nvPr/>
        </p:nvPicPr>
        <p:blipFill>
          <a:blip r:embed="rId3" cstate="print"/>
          <a:srcRect/>
          <a:stretch>
            <a:fillRect/>
          </a:stretch>
        </p:blipFill>
        <p:spPr bwMode="auto">
          <a:xfrm>
            <a:off x="457200" y="4800600"/>
            <a:ext cx="1447800" cy="1828800"/>
          </a:xfrm>
          <a:prstGeom prst="rect">
            <a:avLst/>
          </a:prstGeom>
          <a:noFill/>
          <a:ln w="9525">
            <a:noFill/>
            <a:miter lim="800000"/>
            <a:headEnd/>
            <a:tailEnd/>
          </a:ln>
        </p:spPr>
      </p:pic>
      <p:sp>
        <p:nvSpPr>
          <p:cNvPr id="2055" name="AutoShape 7"/>
          <p:cNvSpPr>
            <a:spLocks noChangeArrowheads="1"/>
          </p:cNvSpPr>
          <p:nvPr/>
        </p:nvSpPr>
        <p:spPr bwMode="auto">
          <a:xfrm>
            <a:off x="2057400" y="3429000"/>
            <a:ext cx="3429000" cy="1371600"/>
          </a:xfrm>
          <a:prstGeom prst="cloudCallout">
            <a:avLst>
              <a:gd name="adj1" fmla="val -43750"/>
              <a:gd name="adj2" fmla="val 70000"/>
            </a:avLst>
          </a:prstGeom>
          <a:solidFill>
            <a:srgbClr val="C0C0C0"/>
          </a:solidFill>
          <a:ln w="9525">
            <a:solidFill>
              <a:schemeClr val="tx1"/>
            </a:solidFill>
            <a:round/>
            <a:headEnd/>
            <a:tailEnd/>
          </a:ln>
        </p:spPr>
        <p:txBody>
          <a:bodyPr/>
          <a:lstStyle/>
          <a:p>
            <a:pPr algn="ctr"/>
            <a:r>
              <a:rPr lang="en-US" b="1"/>
              <a:t>What is a Force?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dissolve">
                                      <p:cBhvr>
                                        <p:cTn id="7"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and 2</a:t>
            </a:r>
            <a:r>
              <a:rPr lang="en-US" baseline="30000" smtClean="0"/>
              <a:t>nd</a:t>
            </a:r>
            <a:r>
              <a:rPr lang="en-US" smtClean="0"/>
              <a:t> Laws of Motion</a:t>
            </a:r>
          </a:p>
        </p:txBody>
      </p:sp>
      <p:sp>
        <p:nvSpPr>
          <p:cNvPr id="146435" name="Rectangle 3"/>
          <p:cNvSpPr>
            <a:spLocks noGrp="1" noChangeArrowheads="1"/>
          </p:cNvSpPr>
          <p:nvPr>
            <p:ph type="body" idx="1"/>
          </p:nvPr>
        </p:nvSpPr>
        <p:spPr/>
        <p:txBody>
          <a:bodyPr/>
          <a:lstStyle/>
          <a:p>
            <a:pPr eaLnBrk="1" hangingPunct="1"/>
            <a:r>
              <a:rPr lang="en-US" sz="2600" smtClean="0"/>
              <a:t>1</a:t>
            </a:r>
            <a:r>
              <a:rPr lang="en-US" sz="2600" baseline="30000" smtClean="0"/>
              <a:t>st</a:t>
            </a:r>
            <a:r>
              <a:rPr lang="en-US" sz="2600" smtClean="0"/>
              <a:t> Law</a:t>
            </a:r>
          </a:p>
          <a:p>
            <a:pPr lvl="1" eaLnBrk="1" hangingPunct="1"/>
            <a:r>
              <a:rPr lang="en-US" sz="2200" smtClean="0"/>
              <a:t>An object at rest will stay at rest and an object in uniform motion will stay in uniform motion unless acted upon by an unbalanced force.</a:t>
            </a:r>
          </a:p>
          <a:p>
            <a:pPr lvl="4" eaLnBrk="1" hangingPunct="1"/>
            <a:r>
              <a:rPr lang="en-US" sz="1800" smtClean="0"/>
              <a:t>What is the meaning of an </a:t>
            </a:r>
            <a:r>
              <a:rPr lang="en-US" sz="1800" b="1" i="1" smtClean="0"/>
              <a:t>unbalanced</a:t>
            </a:r>
            <a:r>
              <a:rPr lang="en-US" sz="1800" smtClean="0"/>
              <a:t> force?</a:t>
            </a:r>
          </a:p>
          <a:p>
            <a:pPr eaLnBrk="1" hangingPunct="1"/>
            <a:r>
              <a:rPr lang="en-US" sz="2600" smtClean="0"/>
              <a:t>2</a:t>
            </a:r>
            <a:r>
              <a:rPr lang="en-US" sz="2600" baseline="30000" smtClean="0"/>
              <a:t>nd</a:t>
            </a:r>
            <a:r>
              <a:rPr lang="en-US" sz="2600" smtClean="0"/>
              <a:t> Law</a:t>
            </a:r>
          </a:p>
          <a:p>
            <a:pPr lvl="1" eaLnBrk="1" hangingPunct="1"/>
            <a:r>
              <a:rPr lang="en-US" sz="2200" smtClean="0"/>
              <a:t>The acceleration of an object as produced by a net force is directly proportional to the magnitude of the net force, in the same direction as the net force, and inversely proportional to the mass of the object. </a:t>
            </a:r>
          </a:p>
          <a:p>
            <a:pPr lvl="3" eaLnBrk="1" hangingPunct="1"/>
            <a:r>
              <a:rPr lang="en-US" sz="1800" smtClean="0"/>
              <a:t>What is the mathematical formula for this long paragraph?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animEffect transition="in" filter="blinds(horizontal)">
                                      <p:cBhvr>
                                        <p:cTn id="7" dur="500"/>
                                        <p:tgtEl>
                                          <p:spTgt spid="146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6435">
                                            <p:txEl>
                                              <p:pRg st="2" end="2"/>
                                            </p:txEl>
                                          </p:spTgt>
                                        </p:tgtEl>
                                        <p:attrNameLst>
                                          <p:attrName>style.visibility</p:attrName>
                                        </p:attrNameLst>
                                      </p:cBhvr>
                                      <p:to>
                                        <p:strVal val="visible"/>
                                      </p:to>
                                    </p:set>
                                    <p:animEffect transition="in" filter="blinds(horizontal)">
                                      <p:cBhvr>
                                        <p:cTn id="12" dur="500"/>
                                        <p:tgtEl>
                                          <p:spTgt spid="1464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6435">
                                            <p:txEl>
                                              <p:pRg st="4" end="4"/>
                                            </p:txEl>
                                          </p:spTgt>
                                        </p:tgtEl>
                                        <p:attrNameLst>
                                          <p:attrName>style.visibility</p:attrName>
                                        </p:attrNameLst>
                                      </p:cBhvr>
                                      <p:to>
                                        <p:strVal val="visible"/>
                                      </p:to>
                                    </p:set>
                                    <p:animEffect transition="in" filter="blinds(horizontal)">
                                      <p:cBhvr>
                                        <p:cTn id="17" dur="500"/>
                                        <p:tgtEl>
                                          <p:spTgt spid="1464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6435">
                                            <p:txEl>
                                              <p:pRg st="5" end="5"/>
                                            </p:txEl>
                                          </p:spTgt>
                                        </p:tgtEl>
                                        <p:attrNameLst>
                                          <p:attrName>style.visibility</p:attrName>
                                        </p:attrNameLst>
                                      </p:cBhvr>
                                      <p:to>
                                        <p:strVal val="visible"/>
                                      </p:to>
                                    </p:set>
                                    <p:animEffect transition="in" filter="blinds(horizontal)">
                                      <p:cBhvr>
                                        <p:cTn id="22" dur="500"/>
                                        <p:tgtEl>
                                          <p:spTgt spid="146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6"/>
          <p:cNvSpPr>
            <a:spLocks noGrp="1" noChangeArrowheads="1"/>
          </p:cNvSpPr>
          <p:nvPr>
            <p:ph type="title"/>
          </p:nvPr>
        </p:nvSpPr>
        <p:spPr/>
        <p:txBody>
          <a:bodyPr/>
          <a:lstStyle/>
          <a:p>
            <a:pPr eaLnBrk="1" hangingPunct="1"/>
            <a:r>
              <a:rPr lang="en-US" smtClean="0"/>
              <a:t>When Do We See These Laws Into Action?</a:t>
            </a:r>
          </a:p>
        </p:txBody>
      </p:sp>
      <p:pic>
        <p:nvPicPr>
          <p:cNvPr id="6147" name="Picture 7"/>
          <p:cNvPicPr>
            <a:picLocks noChangeAspect="1" noChangeArrowheads="1"/>
          </p:cNvPicPr>
          <p:nvPr>
            <p:ph type="body" sz="half" idx="1"/>
          </p:nvPr>
        </p:nvPicPr>
        <p:blipFill>
          <a:blip r:embed="rId3" cstate="print"/>
          <a:srcRect/>
          <a:stretch>
            <a:fillRect/>
          </a:stretch>
        </p:blipFill>
        <p:spPr>
          <a:xfrm>
            <a:off x="2133600" y="4953000"/>
            <a:ext cx="4495800" cy="1330325"/>
          </a:xfrm>
        </p:spPr>
      </p:pic>
      <p:sp>
        <p:nvSpPr>
          <p:cNvPr id="164874" name="Rectangle 10"/>
          <p:cNvSpPr>
            <a:spLocks noGrp="1" noChangeArrowheads="1"/>
          </p:cNvSpPr>
          <p:nvPr>
            <p:ph type="body" sz="half" idx="2"/>
          </p:nvPr>
        </p:nvSpPr>
        <p:spPr>
          <a:xfrm>
            <a:off x="228600" y="1524000"/>
            <a:ext cx="7086600" cy="3505200"/>
          </a:xfrm>
        </p:spPr>
        <p:txBody>
          <a:bodyPr/>
          <a:lstStyle/>
          <a:p>
            <a:pPr eaLnBrk="1" hangingPunct="1"/>
            <a:r>
              <a:rPr lang="en-US" sz="2200" b="1" smtClean="0"/>
              <a:t>The 1</a:t>
            </a:r>
            <a:r>
              <a:rPr lang="en-US" sz="2200" b="1" baseline="30000" smtClean="0"/>
              <a:t>st</a:t>
            </a:r>
            <a:r>
              <a:rPr lang="en-US" sz="2200" b="1" smtClean="0"/>
              <a:t> and 2</a:t>
            </a:r>
            <a:r>
              <a:rPr lang="en-US" sz="2200" b="1" baseline="30000" smtClean="0"/>
              <a:t>nd</a:t>
            </a:r>
            <a:r>
              <a:rPr lang="en-US" sz="2200" b="1" smtClean="0"/>
              <a:t> law are put into action everyday!</a:t>
            </a:r>
          </a:p>
          <a:p>
            <a:pPr eaLnBrk="1" hangingPunct="1"/>
            <a:r>
              <a:rPr lang="en-US" sz="2200" smtClean="0"/>
              <a:t>What happens to the person when the car hits the brick wall?</a:t>
            </a:r>
          </a:p>
          <a:p>
            <a:pPr lvl="1" eaLnBrk="1" hangingPunct="1"/>
            <a:r>
              <a:rPr lang="en-US" sz="2000" smtClean="0"/>
              <a:t>According to the 1</a:t>
            </a:r>
            <a:r>
              <a:rPr lang="en-US" sz="2000" baseline="30000" smtClean="0"/>
              <a:t>st</a:t>
            </a:r>
            <a:r>
              <a:rPr lang="en-US" sz="2000" smtClean="0"/>
              <a:t> law, why does this happen?</a:t>
            </a:r>
          </a:p>
          <a:p>
            <a:pPr eaLnBrk="1" hangingPunct="1"/>
            <a:r>
              <a:rPr lang="en-US" sz="2200" smtClean="0"/>
              <a:t>What modern day technologies or safety features have been created to limit the effects of automobile accidents?</a:t>
            </a:r>
          </a:p>
          <a:p>
            <a:pPr lvl="1" eaLnBrk="1" hangingPunct="1"/>
            <a:r>
              <a:rPr lang="en-US" sz="2000" smtClean="0"/>
              <a:t>How do these technologies apply to Newton’s 2</a:t>
            </a:r>
            <a:r>
              <a:rPr lang="en-US" sz="2000" baseline="30000" smtClean="0"/>
              <a:t>nd</a:t>
            </a:r>
            <a:r>
              <a:rPr lang="en-US" sz="2000" smtClean="0"/>
              <a:t> law?</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74">
                                            <p:txEl>
                                              <p:pRg st="2" end="2"/>
                                            </p:txEl>
                                          </p:spTgt>
                                        </p:tgtEl>
                                        <p:attrNameLst>
                                          <p:attrName>style.visibility</p:attrName>
                                        </p:attrNameLst>
                                      </p:cBhvr>
                                      <p:to>
                                        <p:strVal val="visible"/>
                                      </p:to>
                                    </p:set>
                                    <p:anim calcmode="lin" valueType="num">
                                      <p:cBhvr additive="base">
                                        <p:cTn id="7" dur="500" fill="hold"/>
                                        <p:tgtEl>
                                          <p:spTgt spid="16487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48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4874">
                                            <p:txEl>
                                              <p:pRg st="3" end="3"/>
                                            </p:txEl>
                                          </p:spTgt>
                                        </p:tgtEl>
                                        <p:attrNameLst>
                                          <p:attrName>style.visibility</p:attrName>
                                        </p:attrNameLst>
                                      </p:cBhvr>
                                      <p:to>
                                        <p:strVal val="visible"/>
                                      </p:to>
                                    </p:set>
                                    <p:anim calcmode="lin" valueType="num">
                                      <p:cBhvr additive="base">
                                        <p:cTn id="13" dur="500" fill="hold"/>
                                        <p:tgtEl>
                                          <p:spTgt spid="16487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487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4874">
                                            <p:txEl>
                                              <p:pRg st="4" end="4"/>
                                            </p:txEl>
                                          </p:spTgt>
                                        </p:tgtEl>
                                        <p:attrNameLst>
                                          <p:attrName>style.visibility</p:attrName>
                                        </p:attrNameLst>
                                      </p:cBhvr>
                                      <p:to>
                                        <p:strVal val="visible"/>
                                      </p:to>
                                    </p:set>
                                    <p:anim calcmode="lin" valueType="num">
                                      <p:cBhvr additive="base">
                                        <p:cTn id="19" dur="500" fill="hold"/>
                                        <p:tgtEl>
                                          <p:spTgt spid="1648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487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4"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p>
        </p:txBody>
      </p:sp>
      <p:sp>
        <p:nvSpPr>
          <p:cNvPr id="125955" name="Rectangle 3"/>
          <p:cNvSpPr>
            <a:spLocks noGrp="1" noChangeArrowheads="1"/>
          </p:cNvSpPr>
          <p:nvPr>
            <p:ph type="body" sz="half" idx="1"/>
          </p:nvPr>
        </p:nvSpPr>
        <p:spPr>
          <a:xfrm>
            <a:off x="381000" y="3200400"/>
            <a:ext cx="4038600" cy="2057400"/>
          </a:xfrm>
        </p:spPr>
        <p:txBody>
          <a:bodyPr/>
          <a:lstStyle/>
          <a:p>
            <a:pPr eaLnBrk="1" hangingPunct="1"/>
            <a:r>
              <a:rPr lang="en-US" sz="2600" smtClean="0"/>
              <a:t>Predicts the behavior of stationary objects</a:t>
            </a:r>
          </a:p>
          <a:p>
            <a:pPr eaLnBrk="1" hangingPunct="1"/>
            <a:r>
              <a:rPr lang="en-US" sz="2600" smtClean="0"/>
              <a:t>Predicts the behavior of objects in motion</a:t>
            </a:r>
          </a:p>
          <a:p>
            <a:pPr eaLnBrk="1" hangingPunct="1"/>
            <a:endParaRPr lang="en-US" sz="2600" smtClean="0"/>
          </a:p>
          <a:p>
            <a:pPr eaLnBrk="1" hangingPunct="1"/>
            <a:endParaRPr lang="en-US" sz="2600" smtClean="0"/>
          </a:p>
        </p:txBody>
      </p:sp>
      <p:pic>
        <p:nvPicPr>
          <p:cNvPr id="125962" name="Picture 10" descr="1stlaweq"/>
          <p:cNvPicPr>
            <a:picLocks noChangeAspect="1" noChangeArrowheads="1"/>
          </p:cNvPicPr>
          <p:nvPr>
            <p:ph sz="quarter" idx="2"/>
          </p:nvPr>
        </p:nvPicPr>
        <p:blipFill>
          <a:blip r:embed="rId3" cstate="print"/>
          <a:srcRect/>
          <a:stretch>
            <a:fillRect/>
          </a:stretch>
        </p:blipFill>
        <p:spPr>
          <a:xfrm>
            <a:off x="4495800" y="2971800"/>
            <a:ext cx="4419600" cy="305276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checkerboard(across)">
                                      <p:cBhvr>
                                        <p:cTn id="7" dur="500"/>
                                        <p:tgtEl>
                                          <p:spTgt spid="125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5955">
                                            <p:txEl>
                                              <p:pRg st="1" end="1"/>
                                            </p:txEl>
                                          </p:spTgt>
                                        </p:tgtEl>
                                        <p:attrNameLst>
                                          <p:attrName>style.visibility</p:attrName>
                                        </p:attrNameLst>
                                      </p:cBhvr>
                                      <p:to>
                                        <p:strVal val="visible"/>
                                      </p:to>
                                    </p:set>
                                    <p:animEffect transition="in" filter="checkerboard(across)">
                                      <p:cBhvr>
                                        <p:cTn id="12" dur="500"/>
                                        <p:tgtEl>
                                          <p:spTgt spid="1259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5962"/>
                                        </p:tgtEl>
                                        <p:attrNameLst>
                                          <p:attrName>style.visibility</p:attrName>
                                        </p:attrNameLst>
                                      </p:cBhvr>
                                      <p:to>
                                        <p:strVal val="visible"/>
                                      </p:to>
                                    </p:set>
                                    <p:animEffect transition="in" filter="slide(fromBottom)">
                                      <p:cBhvr>
                                        <p:cTn id="17" dur="500"/>
                                        <p:tgtEl>
                                          <p:spTgt spid="125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Balanced Force	</a:t>
            </a:r>
          </a:p>
        </p:txBody>
      </p:sp>
      <p:sp>
        <p:nvSpPr>
          <p:cNvPr id="128003" name="Rectangle 3"/>
          <p:cNvSpPr>
            <a:spLocks noGrp="1" noChangeArrowheads="1"/>
          </p:cNvSpPr>
          <p:nvPr>
            <p:ph type="body" sz="half" idx="1"/>
          </p:nvPr>
        </p:nvSpPr>
        <p:spPr/>
        <p:txBody>
          <a:bodyPr/>
          <a:lstStyle/>
          <a:p>
            <a:pPr eaLnBrk="1" hangingPunct="1"/>
            <a:r>
              <a:rPr lang="en-US" sz="2600" smtClean="0"/>
              <a:t>Objects will keep “doing what they’re doing” until they are acted upon by unbalanced force.</a:t>
            </a:r>
          </a:p>
          <a:p>
            <a:pPr eaLnBrk="1" hangingPunct="1"/>
            <a:r>
              <a:rPr lang="en-US" sz="2600" smtClean="0"/>
              <a:t>A Balanced Object</a:t>
            </a:r>
          </a:p>
          <a:p>
            <a:pPr lvl="1" eaLnBrk="1" hangingPunct="1"/>
            <a:r>
              <a:rPr lang="en-US" sz="2200" smtClean="0"/>
              <a:t>Consider a Physics book at rest on a table top.</a:t>
            </a:r>
          </a:p>
          <a:p>
            <a:pPr eaLnBrk="1" hangingPunct="1">
              <a:buFont typeface="Wingdings" pitchFamily="2" charset="2"/>
              <a:buNone/>
            </a:pPr>
            <a:endParaRPr lang="en-US" sz="2600" smtClean="0"/>
          </a:p>
          <a:p>
            <a:pPr lvl="1" eaLnBrk="1" hangingPunct="1"/>
            <a:endParaRPr lang="en-US" sz="2200" smtClean="0"/>
          </a:p>
        </p:txBody>
      </p:sp>
      <p:pic>
        <p:nvPicPr>
          <p:cNvPr id="128007" name="Picture 7" descr="physicsbook"/>
          <p:cNvPicPr>
            <a:picLocks noChangeAspect="1" noChangeArrowheads="1"/>
          </p:cNvPicPr>
          <p:nvPr>
            <p:ph sz="half" idx="2"/>
          </p:nvPr>
        </p:nvPicPr>
        <p:blipFill>
          <a:blip r:embed="rId3" cstate="print"/>
          <a:srcRect/>
          <a:stretch>
            <a:fillRect/>
          </a:stretch>
        </p:blipFill>
        <p:spPr>
          <a:xfrm>
            <a:off x="4419600" y="2819400"/>
            <a:ext cx="4457700" cy="247491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80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80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28003">
                                            <p:txEl>
                                              <p:pRg st="2" end="2"/>
                                            </p:txEl>
                                          </p:spTgt>
                                        </p:tgtEl>
                                        <p:attrNameLst>
                                          <p:attrName>style.visibility</p:attrName>
                                        </p:attrNameLst>
                                      </p:cBhvr>
                                      <p:to>
                                        <p:strVal val="visible"/>
                                      </p:to>
                                    </p:set>
                                  </p:childTnLst>
                                </p:cTn>
                              </p:par>
                            </p:childTnLst>
                          </p:cTn>
                        </p:par>
                        <p:par>
                          <p:cTn id="13" fill="hold">
                            <p:stCondLst>
                              <p:cond delay="500"/>
                            </p:stCondLst>
                            <p:childTnLst>
                              <p:par>
                                <p:cTn id="14" presetID="16" presetClass="entr" presetSubtype="26" fill="hold" nodeType="afterEffect">
                                  <p:stCondLst>
                                    <p:cond delay="0"/>
                                  </p:stCondLst>
                                  <p:childTnLst>
                                    <p:set>
                                      <p:cBhvr>
                                        <p:cTn id="15" dur="1" fill="hold">
                                          <p:stCondLst>
                                            <p:cond delay="0"/>
                                          </p:stCondLst>
                                        </p:cTn>
                                        <p:tgtEl>
                                          <p:spTgt spid="128007"/>
                                        </p:tgtEl>
                                        <p:attrNameLst>
                                          <p:attrName>style.visibility</p:attrName>
                                        </p:attrNameLst>
                                      </p:cBhvr>
                                      <p:to>
                                        <p:strVal val="visible"/>
                                      </p:to>
                                    </p:set>
                                    <p:animEffect transition="in" filter="barn(inHorizontal)">
                                      <p:cBhvr>
                                        <p:cTn id="16" dur="500"/>
                                        <p:tgtEl>
                                          <p:spTgt spid="128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“Law of Inertia”</a:t>
            </a:r>
          </a:p>
        </p:txBody>
      </p:sp>
      <p:sp>
        <p:nvSpPr>
          <p:cNvPr id="136195" name="Rectangle 3"/>
          <p:cNvSpPr>
            <a:spLocks noGrp="1" noChangeArrowheads="1"/>
          </p:cNvSpPr>
          <p:nvPr>
            <p:ph type="body" sz="half" idx="1"/>
          </p:nvPr>
        </p:nvSpPr>
        <p:spPr/>
        <p:txBody>
          <a:bodyPr/>
          <a:lstStyle/>
          <a:p>
            <a:pPr eaLnBrk="1" hangingPunct="1">
              <a:lnSpc>
                <a:spcPct val="90000"/>
              </a:lnSpc>
            </a:pPr>
            <a:r>
              <a:rPr lang="en-US" sz="2200" smtClean="0"/>
              <a:t>Newton’s 1</a:t>
            </a:r>
            <a:r>
              <a:rPr lang="en-US" sz="2200" baseline="30000" smtClean="0"/>
              <a:t>st</a:t>
            </a:r>
            <a:r>
              <a:rPr lang="en-US" sz="2200" smtClean="0"/>
              <a:t> Law = Law of Inertia</a:t>
            </a:r>
          </a:p>
          <a:p>
            <a:pPr eaLnBrk="1" hangingPunct="1">
              <a:lnSpc>
                <a:spcPct val="90000"/>
              </a:lnSpc>
            </a:pPr>
            <a:r>
              <a:rPr lang="en-US" sz="2200" smtClean="0"/>
              <a:t>Inertia = the resistance an object has to a change in its state of motion. </a:t>
            </a:r>
          </a:p>
          <a:p>
            <a:pPr eaLnBrk="1" hangingPunct="1">
              <a:lnSpc>
                <a:spcPct val="90000"/>
              </a:lnSpc>
            </a:pPr>
            <a:r>
              <a:rPr lang="en-US" sz="2200" smtClean="0"/>
              <a:t>Newton &amp; Galileo</a:t>
            </a:r>
          </a:p>
          <a:p>
            <a:pPr lvl="1" eaLnBrk="1" hangingPunct="1">
              <a:lnSpc>
                <a:spcPct val="90000"/>
              </a:lnSpc>
            </a:pPr>
            <a:r>
              <a:rPr lang="en-US" sz="2000" smtClean="0"/>
              <a:t>A force is NOT required to keep a moving object in motion, it is a force which brings a moving object to rest.</a:t>
            </a:r>
          </a:p>
          <a:p>
            <a:pPr eaLnBrk="1" hangingPunct="1">
              <a:lnSpc>
                <a:spcPct val="90000"/>
              </a:lnSpc>
            </a:pPr>
            <a:r>
              <a:rPr lang="en-US" sz="2200" smtClean="0">
                <a:solidFill>
                  <a:schemeClr val="tx2"/>
                </a:solidFill>
              </a:rPr>
              <a:t>What if there were no friction?</a:t>
            </a:r>
          </a:p>
          <a:p>
            <a:pPr lvl="1" eaLnBrk="1" hangingPunct="1">
              <a:lnSpc>
                <a:spcPct val="90000"/>
              </a:lnSpc>
            </a:pPr>
            <a:endParaRPr lang="en-US" sz="2200" smtClean="0">
              <a:solidFill>
                <a:schemeClr val="tx2"/>
              </a:solidFill>
            </a:endParaRPr>
          </a:p>
        </p:txBody>
      </p:sp>
      <p:pic>
        <p:nvPicPr>
          <p:cNvPr id="136200" name="Picture 8" descr="physicsbook3"/>
          <p:cNvPicPr>
            <a:picLocks noChangeAspect="1" noChangeArrowheads="1"/>
          </p:cNvPicPr>
          <p:nvPr>
            <p:ph sz="half" idx="2"/>
          </p:nvPr>
        </p:nvPicPr>
        <p:blipFill>
          <a:blip r:embed="rId3" cstate="print"/>
          <a:srcRect/>
          <a:stretch>
            <a:fillRect/>
          </a:stretch>
        </p:blipFill>
        <p:spPr>
          <a:xfrm>
            <a:off x="4724400" y="3349625"/>
            <a:ext cx="4191000" cy="107156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blinds(horizontal)">
                                      <p:cBhvr>
                                        <p:cTn id="7" dur="500"/>
                                        <p:tgtEl>
                                          <p:spTgt spid="13620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6195">
                                            <p:txEl>
                                              <p:pRg st="0" end="0"/>
                                            </p:txEl>
                                          </p:spTgt>
                                        </p:tgtEl>
                                        <p:attrNameLst>
                                          <p:attrName>style.visibility</p:attrName>
                                        </p:attrNameLst>
                                      </p:cBhvr>
                                      <p:to>
                                        <p:strVal val="visible"/>
                                      </p:to>
                                    </p:set>
                                    <p:anim calcmode="lin" valueType="num">
                                      <p:cBhvr additive="base">
                                        <p:cTn id="12" dur="5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6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6195">
                                            <p:txEl>
                                              <p:pRg st="1" end="1"/>
                                            </p:txEl>
                                          </p:spTgt>
                                        </p:tgtEl>
                                        <p:attrNameLst>
                                          <p:attrName>style.visibility</p:attrName>
                                        </p:attrNameLst>
                                      </p:cBhvr>
                                      <p:to>
                                        <p:strVal val="visible"/>
                                      </p:to>
                                    </p:set>
                                    <p:anim calcmode="lin" valueType="num">
                                      <p:cBhvr additive="base">
                                        <p:cTn id="18"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6195">
                                            <p:txEl>
                                              <p:pRg st="2" end="2"/>
                                            </p:txEl>
                                          </p:spTgt>
                                        </p:tgtEl>
                                        <p:attrNameLst>
                                          <p:attrName>style.visibility</p:attrName>
                                        </p:attrNameLst>
                                      </p:cBhvr>
                                      <p:to>
                                        <p:strVal val="visible"/>
                                      </p:to>
                                    </p:set>
                                    <p:anim calcmode="lin" valueType="num">
                                      <p:cBhvr additive="base">
                                        <p:cTn id="24"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6195">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36195">
                                            <p:txEl>
                                              <p:pRg st="3" end="3"/>
                                            </p:txEl>
                                          </p:spTgt>
                                        </p:tgtEl>
                                        <p:attrNameLst>
                                          <p:attrName>style.visibility</p:attrName>
                                        </p:attrNameLst>
                                      </p:cBhvr>
                                      <p:to>
                                        <p:strVal val="visible"/>
                                      </p:to>
                                    </p:set>
                                    <p:anim calcmode="lin" valueType="num">
                                      <p:cBhvr additive="base">
                                        <p:cTn id="28" dur="500" fill="hold"/>
                                        <p:tgtEl>
                                          <p:spTgt spid="136195">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36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36195">
                                            <p:txEl>
                                              <p:pRg st="4" end="4"/>
                                            </p:txEl>
                                          </p:spTgt>
                                        </p:tgtEl>
                                        <p:attrNameLst>
                                          <p:attrName>style.visibility</p:attrName>
                                        </p:attrNameLst>
                                      </p:cBhvr>
                                      <p:to>
                                        <p:strVal val="visible"/>
                                      </p:to>
                                    </p:set>
                                    <p:anim calcmode="lin" valueType="num">
                                      <p:cBhvr additive="base">
                                        <p:cTn id="34"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361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“Law of Inertia”</a:t>
            </a:r>
          </a:p>
        </p:txBody>
      </p:sp>
      <p:sp>
        <p:nvSpPr>
          <p:cNvPr id="138243" name="Rectangle 3"/>
          <p:cNvSpPr>
            <a:spLocks noGrp="1" noChangeArrowheads="1"/>
          </p:cNvSpPr>
          <p:nvPr>
            <p:ph type="body" sz="half" idx="1"/>
          </p:nvPr>
        </p:nvSpPr>
        <p:spPr>
          <a:xfrm>
            <a:off x="457200" y="1752600"/>
            <a:ext cx="4495800" cy="4411663"/>
          </a:xfrm>
        </p:spPr>
        <p:txBody>
          <a:bodyPr/>
          <a:lstStyle/>
          <a:p>
            <a:pPr eaLnBrk="1" hangingPunct="1"/>
            <a:r>
              <a:rPr lang="en-US" sz="2600" smtClean="0"/>
              <a:t>All objects have inertia</a:t>
            </a:r>
          </a:p>
          <a:p>
            <a:pPr eaLnBrk="1" hangingPunct="1"/>
            <a:r>
              <a:rPr lang="en-US" sz="2600" smtClean="0">
                <a:solidFill>
                  <a:schemeClr val="tx2"/>
                </a:solidFill>
              </a:rPr>
              <a:t>Do some objects have more of a tendency to resist changes than others?</a:t>
            </a:r>
          </a:p>
          <a:p>
            <a:pPr eaLnBrk="1" hangingPunct="1"/>
            <a:r>
              <a:rPr lang="en-US" sz="2600" smtClean="0"/>
              <a:t>The inertia of an object depends upon the object’s mass.</a:t>
            </a:r>
          </a:p>
          <a:p>
            <a:pPr lvl="1" eaLnBrk="1" hangingPunct="1"/>
            <a:r>
              <a:rPr lang="en-US" sz="2200" smtClean="0"/>
              <a:t>More mass = more inertia</a:t>
            </a:r>
          </a:p>
          <a:p>
            <a:pPr lvl="1" eaLnBrk="1" hangingPunct="1"/>
            <a:r>
              <a:rPr lang="en-US" sz="2200" smtClean="0"/>
              <a:t>(Bricks)</a:t>
            </a:r>
          </a:p>
          <a:p>
            <a:pPr lvl="1" eaLnBrk="1" hangingPunct="1"/>
            <a:endParaRPr lang="en-US" sz="2200" smtClean="0"/>
          </a:p>
        </p:txBody>
      </p:sp>
      <p:pic>
        <p:nvPicPr>
          <p:cNvPr id="138244" name="Picture 4" descr="elephant"/>
          <p:cNvPicPr>
            <a:picLocks noChangeAspect="1" noChangeArrowheads="1"/>
          </p:cNvPicPr>
          <p:nvPr>
            <p:ph sz="half" idx="2"/>
          </p:nvPr>
        </p:nvPicPr>
        <p:blipFill>
          <a:blip r:embed="rId3" cstate="print"/>
          <a:srcRect/>
          <a:stretch>
            <a:fillRect/>
          </a:stretch>
        </p:blipFill>
        <p:spPr>
          <a:xfrm>
            <a:off x="5181600" y="1676400"/>
            <a:ext cx="2995613" cy="4038600"/>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 calcmode="lin" valueType="num">
                                      <p:cBhvr additive="base">
                                        <p:cTn id="7" dur="500" fill="hold"/>
                                        <p:tgtEl>
                                          <p:spTgt spid="138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8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8243">
                                            <p:txEl>
                                              <p:pRg st="1" end="1"/>
                                            </p:txEl>
                                          </p:spTgt>
                                        </p:tgtEl>
                                        <p:attrNameLst>
                                          <p:attrName>style.visibility</p:attrName>
                                        </p:attrNameLst>
                                      </p:cBhvr>
                                      <p:to>
                                        <p:strVal val="visible"/>
                                      </p:to>
                                    </p:set>
                                    <p:anim calcmode="lin" valueType="num">
                                      <p:cBhvr additive="base">
                                        <p:cTn id="13" dur="500" fill="hold"/>
                                        <p:tgtEl>
                                          <p:spTgt spid="138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8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8243">
                                            <p:txEl>
                                              <p:pRg st="2" end="2"/>
                                            </p:txEl>
                                          </p:spTgt>
                                        </p:tgtEl>
                                        <p:attrNameLst>
                                          <p:attrName>style.visibility</p:attrName>
                                        </p:attrNameLst>
                                      </p:cBhvr>
                                      <p:to>
                                        <p:strVal val="visible"/>
                                      </p:to>
                                    </p:set>
                                    <p:anim calcmode="lin" valueType="num">
                                      <p:cBhvr additive="base">
                                        <p:cTn id="19" dur="500" fill="hold"/>
                                        <p:tgtEl>
                                          <p:spTgt spid="1382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824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8243">
                                            <p:txEl>
                                              <p:pRg st="3" end="3"/>
                                            </p:txEl>
                                          </p:spTgt>
                                        </p:tgtEl>
                                        <p:attrNameLst>
                                          <p:attrName>style.visibility</p:attrName>
                                        </p:attrNameLst>
                                      </p:cBhvr>
                                      <p:to>
                                        <p:strVal val="visible"/>
                                      </p:to>
                                    </p:set>
                                    <p:anim calcmode="lin" valueType="num">
                                      <p:cBhvr additive="base">
                                        <p:cTn id="23" dur="500" fill="hold"/>
                                        <p:tgtEl>
                                          <p:spTgt spid="13824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3824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8243">
                                            <p:txEl>
                                              <p:pRg st="4" end="4"/>
                                            </p:txEl>
                                          </p:spTgt>
                                        </p:tgtEl>
                                        <p:attrNameLst>
                                          <p:attrName>style.visibility</p:attrName>
                                        </p:attrNameLst>
                                      </p:cBhvr>
                                      <p:to>
                                        <p:strVal val="visible"/>
                                      </p:to>
                                    </p:set>
                                    <p:anim calcmode="lin" valueType="num">
                                      <p:cBhvr additive="base">
                                        <p:cTn id="27" dur="500" fill="hold"/>
                                        <p:tgtEl>
                                          <p:spTgt spid="13824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38243">
                                            <p:txEl>
                                              <p:pRg st="4" end="4"/>
                                            </p:txEl>
                                          </p:spTgt>
                                        </p:tgtEl>
                                        <p:attrNameLst>
                                          <p:attrName>ppt_y</p:attrName>
                                        </p:attrNameLst>
                                      </p:cBhvr>
                                      <p:tavLst>
                                        <p:tav tm="0">
                                          <p:val>
                                            <p:strVal val="#ppt_y"/>
                                          </p:val>
                                        </p:tav>
                                        <p:tav tm="100000">
                                          <p:val>
                                            <p:strVal val="#ppt_y"/>
                                          </p:val>
                                        </p:tav>
                                      </p:tavLst>
                                    </p:anim>
                                  </p:childTnLst>
                                </p:cTn>
                              </p:par>
                              <p:par>
                                <p:cTn id="29" presetID="12" presetClass="entr" presetSubtype="4" fill="hold" nodeType="withEffect">
                                  <p:stCondLst>
                                    <p:cond delay="0"/>
                                  </p:stCondLst>
                                  <p:childTnLst>
                                    <p:set>
                                      <p:cBhvr>
                                        <p:cTn id="30" dur="1" fill="hold">
                                          <p:stCondLst>
                                            <p:cond delay="0"/>
                                          </p:stCondLst>
                                        </p:cTn>
                                        <p:tgtEl>
                                          <p:spTgt spid="138244"/>
                                        </p:tgtEl>
                                        <p:attrNameLst>
                                          <p:attrName>style.visibility</p:attrName>
                                        </p:attrNameLst>
                                      </p:cBhvr>
                                      <p:to>
                                        <p:strVal val="visible"/>
                                      </p:to>
                                    </p:set>
                                    <p:animEffect transition="in" filter="slide(fromBottom)">
                                      <p:cBhvr>
                                        <p:cTn id="31" dur="500"/>
                                        <p:tgtEl>
                                          <p:spTgt spid="13824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2000" fill="hold"/>
                                        <p:tgtEl>
                                          <p:spTgt spid="13824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731</TotalTime>
  <Words>767</Words>
  <Application>Microsoft Office PowerPoint</Application>
  <PresentationFormat>On-screen Show (4:3)</PresentationFormat>
  <Paragraphs>62</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Wingdings</vt:lpstr>
      <vt:lpstr>Georgia</vt:lpstr>
      <vt:lpstr>Garamond</vt:lpstr>
      <vt:lpstr>Times New Roman</vt:lpstr>
      <vt:lpstr>Network</vt:lpstr>
      <vt:lpstr>Newton’s Laws Of Motion</vt:lpstr>
      <vt:lpstr>Newton’s 1st and 2nd Laws of Motion</vt:lpstr>
      <vt:lpstr>When Do We See These Laws Into Action?</vt:lpstr>
      <vt:lpstr>Newton’s 1st Law Explained</vt:lpstr>
      <vt:lpstr>Newton’s 1st Law Explained Balanced Force </vt:lpstr>
      <vt:lpstr>Newton’s 1st Law Explained “Law of Inertia”</vt:lpstr>
      <vt:lpstr>Newton’s 1st Law Explained “Law of Inertia”</vt:lpstr>
    </vt:vector>
  </TitlesOfParts>
  <Company>Department of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dc:creator>
  <cp:lastModifiedBy>Albert Fong</cp:lastModifiedBy>
  <cp:revision>35</cp:revision>
  <dcterms:created xsi:type="dcterms:W3CDTF">2006-07-11T14:57:41Z</dcterms:created>
  <dcterms:modified xsi:type="dcterms:W3CDTF">2013-03-20T19:05:03Z</dcterms:modified>
</cp:coreProperties>
</file>