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7" r:id="rId2"/>
    <p:sldId id="293" r:id="rId3"/>
    <p:sldId id="294" r:id="rId4"/>
    <p:sldId id="296" r:id="rId5"/>
    <p:sldId id="330" r:id="rId6"/>
    <p:sldId id="298" r:id="rId7"/>
    <p:sldId id="331" r:id="rId8"/>
    <p:sldId id="299" r:id="rId9"/>
    <p:sldId id="334" r:id="rId10"/>
    <p:sldId id="335" r:id="rId11"/>
    <p:sldId id="336" r:id="rId12"/>
    <p:sldId id="337" r:id="rId13"/>
    <p:sldId id="338" r:id="rId14"/>
    <p:sldId id="339" r:id="rId15"/>
    <p:sldId id="340" r:id="rId16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4099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4100" name="Rectangle 4"/>
              <p:cNvSpPr>
                <a:spLocks noChangeArrowheads="1"/>
              </p:cNvSpPr>
              <p:nvPr/>
            </p:nvSpPr>
            <p:spPr bwMode="ltGray">
              <a:xfrm>
                <a:off x="2112" y="0"/>
                <a:ext cx="3648" cy="9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CA"/>
              </a:p>
            </p:txBody>
          </p:sp>
          <p:grpSp>
            <p:nvGrpSpPr>
              <p:cNvPr id="4101" name="Group 5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60" cy="4320"/>
                <a:chOff x="0" y="0"/>
                <a:chExt cx="5760" cy="4320"/>
              </a:xfrm>
            </p:grpSpPr>
            <p:sp>
              <p:nvSpPr>
                <p:cNvPr id="4102" name="Line 6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4103" name="Line 7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4104" name="Line 8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4105" name="Line 9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4106" name="Line 10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4107" name="Line 11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4108" name="Line 12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4109" name="Line 13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4110" name="Line 14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4111" name="Line 15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4112" name="Line 16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4113" name="Line 17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4114" name="Line 18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4115" name="Line 19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4116" name="Line 20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4117" name="Line 21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4118" name="Line 22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4119" name="Line 23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4120" name="Line 24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4121" name="Line 25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4122" name="Line 26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4123" name="Line 27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4124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4125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4126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4127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4128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4129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4130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4131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4132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4133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4134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4135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4136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4137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4138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4139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4140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4141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4142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4143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4144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4145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4146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4147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4148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4149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4150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4151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4152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</p:grpSp>
          <p:sp>
            <p:nvSpPr>
              <p:cNvPr id="4153" name="Line 57"/>
              <p:cNvSpPr>
                <a:spLocks noChangeShapeType="1"/>
              </p:cNvSpPr>
              <p:nvPr/>
            </p:nvSpPr>
            <p:spPr bwMode="ltGray">
              <a:xfrm>
                <a:off x="5568" y="0"/>
                <a:ext cx="0" cy="148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CA"/>
              </a:p>
            </p:txBody>
          </p:sp>
        </p:grpSp>
        <p:grpSp>
          <p:nvGrpSpPr>
            <p:cNvPr id="4154" name="Group 58"/>
            <p:cNvGrpSpPr>
              <a:grpSpLocks/>
            </p:cNvGrpSpPr>
            <p:nvPr userDrawn="1"/>
          </p:nvGrpSpPr>
          <p:grpSpPr bwMode="auto">
            <a:xfrm>
              <a:off x="3" y="559"/>
              <a:ext cx="4192" cy="1796"/>
              <a:chOff x="3" y="559"/>
              <a:chExt cx="4192" cy="1796"/>
            </a:xfrm>
          </p:grpSpPr>
          <p:sp>
            <p:nvSpPr>
              <p:cNvPr id="4155" name="Line 59"/>
              <p:cNvSpPr>
                <a:spLocks noChangeShapeType="1"/>
              </p:cNvSpPr>
              <p:nvPr/>
            </p:nvSpPr>
            <p:spPr bwMode="ltGray">
              <a:xfrm>
                <a:off x="506" y="559"/>
                <a:ext cx="0" cy="1796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4156" name="Line 60"/>
              <p:cNvSpPr>
                <a:spLocks noChangeShapeType="1"/>
              </p:cNvSpPr>
              <p:nvPr/>
            </p:nvSpPr>
            <p:spPr bwMode="ltGray">
              <a:xfrm flipH="1" flipV="1">
                <a:off x="3" y="1924"/>
                <a:ext cx="32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4157" name="Line 61"/>
              <p:cNvSpPr>
                <a:spLocks noChangeShapeType="1"/>
              </p:cNvSpPr>
              <p:nvPr/>
            </p:nvSpPr>
            <p:spPr bwMode="ltGray">
              <a:xfrm flipH="1" flipV="1">
                <a:off x="384" y="938"/>
                <a:ext cx="38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4158" name="Arc 62"/>
              <p:cNvSpPr>
                <a:spLocks/>
              </p:cNvSpPr>
              <p:nvPr/>
            </p:nvSpPr>
            <p:spPr bwMode="ltGray">
              <a:xfrm rot="16200000" flipH="1">
                <a:off x="426" y="860"/>
                <a:ext cx="156" cy="157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CA"/>
              </a:p>
            </p:txBody>
          </p:sp>
        </p:grpSp>
        <p:grpSp>
          <p:nvGrpSpPr>
            <p:cNvPr id="4159" name="Group 63"/>
            <p:cNvGrpSpPr>
              <a:grpSpLocks/>
            </p:cNvGrpSpPr>
            <p:nvPr userDrawn="1"/>
          </p:nvGrpSpPr>
          <p:grpSpPr bwMode="auto">
            <a:xfrm>
              <a:off x="1480" y="1952"/>
              <a:ext cx="3808" cy="1812"/>
              <a:chOff x="1480" y="1952"/>
              <a:chExt cx="3808" cy="1812"/>
            </a:xfrm>
          </p:grpSpPr>
          <p:sp>
            <p:nvSpPr>
              <p:cNvPr id="4160" name="Line 64"/>
              <p:cNvSpPr>
                <a:spLocks noChangeShapeType="1"/>
              </p:cNvSpPr>
              <p:nvPr/>
            </p:nvSpPr>
            <p:spPr bwMode="ltGray">
              <a:xfrm flipV="1">
                <a:off x="1480" y="3442"/>
                <a:ext cx="38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4161" name="Line 65"/>
              <p:cNvSpPr>
                <a:spLocks noChangeShapeType="1"/>
              </p:cNvSpPr>
              <p:nvPr/>
            </p:nvSpPr>
            <p:spPr bwMode="ltGray">
              <a:xfrm flipH="1">
                <a:off x="5172" y="1952"/>
                <a:ext cx="0" cy="181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4162" name="Arc 66"/>
              <p:cNvSpPr>
                <a:spLocks/>
              </p:cNvSpPr>
              <p:nvPr/>
            </p:nvSpPr>
            <p:spPr bwMode="ltGray">
              <a:xfrm rot="5400000">
                <a:off x="5097" y="3346"/>
                <a:ext cx="156" cy="157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CA"/>
              </a:p>
            </p:txBody>
          </p:sp>
        </p:grpSp>
      </p:grpSp>
      <p:sp>
        <p:nvSpPr>
          <p:cNvPr id="4163" name="Rectangle 67"/>
          <p:cNvSpPr>
            <a:spLocks noGrp="1" noChangeArrowheads="1"/>
          </p:cNvSpPr>
          <p:nvPr>
            <p:ph type="ctrTitle"/>
          </p:nvPr>
        </p:nvSpPr>
        <p:spPr>
          <a:xfrm>
            <a:off x="990600" y="17526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Click to edit Master title style</a:t>
            </a:r>
          </a:p>
        </p:txBody>
      </p:sp>
      <p:sp>
        <p:nvSpPr>
          <p:cNvPr id="4164" name="Rectangle 68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990600" y="3309938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s-ES"/>
              <a:t>Click to edit Master subtitle style</a:t>
            </a:r>
          </a:p>
        </p:txBody>
      </p:sp>
      <p:sp>
        <p:nvSpPr>
          <p:cNvPr id="4165" name="Rectangle 69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166" name="Rectangle 7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167" name="Rectangle 7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35A382D-DCB0-440D-8BFE-54FBE2B90FC1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045C84-B1C1-452D-8B35-4B89E272B367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FA02C7-9A3D-4BD3-AF8A-1DC27021BD9E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BFD3E1-259C-465E-B7BC-66B2401377BF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0F8146-A5D5-4E6F-A3E0-05B2588262B9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94508F-2D40-489E-89ED-707940965182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C01C2B-EE23-40DE-868C-E3CE97E4405B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51F353-F4BA-4C30-9047-DE458D5F9F83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C88D98-8466-4FBE-8D01-7D0A11490891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C30451-9F20-47FA-9690-D7F0A64CF849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304800"/>
            <a:ext cx="200025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04800"/>
            <a:ext cx="584835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918F7D-BC86-473A-9C3C-165CC1B9A3AA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75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grpSp>
            <p:nvGrpSpPr>
              <p:cNvPr id="3076" name="Group 4"/>
              <p:cNvGrpSpPr>
                <a:grpSpLocks/>
              </p:cNvGrpSpPr>
              <p:nvPr/>
            </p:nvGrpSpPr>
            <p:grpSpPr bwMode="auto">
              <a:xfrm>
                <a:off x="0" y="192"/>
                <a:ext cx="5760" cy="4032"/>
                <a:chOff x="0" y="192"/>
                <a:chExt cx="5760" cy="4032"/>
              </a:xfrm>
            </p:grpSpPr>
            <p:sp>
              <p:nvSpPr>
                <p:cNvPr id="3077" name="Line 5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3078" name="Line 6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3079" name="Line 7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3080" name="Line 8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3081" name="Line 9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3082" name="Line 10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3083" name="Line 11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3084" name="Line 12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3085" name="Line 13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3086" name="Line 14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3087" name="Line 15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3088" name="Line 16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3089" name="Line 17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3090" name="Line 18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3091" name="Line 19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3092" name="Line 20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3093" name="Line 21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3094" name="Line 22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3095" name="Line 23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3096" name="Line 24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3097" name="Line 25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3098" name="Line 26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</p:grpSp>
          <p:grpSp>
            <p:nvGrpSpPr>
              <p:cNvPr id="3099" name="Group 27"/>
              <p:cNvGrpSpPr>
                <a:grpSpLocks/>
              </p:cNvGrpSpPr>
              <p:nvPr/>
            </p:nvGrpSpPr>
            <p:grpSpPr bwMode="auto">
              <a:xfrm>
                <a:off x="192" y="0"/>
                <a:ext cx="5376" cy="4320"/>
                <a:chOff x="192" y="0"/>
                <a:chExt cx="5376" cy="4320"/>
              </a:xfrm>
            </p:grpSpPr>
            <p:sp>
              <p:nvSpPr>
                <p:cNvPr id="3100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3101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3102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3103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3104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3105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3106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3107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3108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3109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3110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3111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3112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3113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3114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3115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3116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3117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3118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3119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3120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3121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3122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3123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3124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3125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3126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3127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3128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</p:grpSp>
        </p:grpSp>
        <p:sp>
          <p:nvSpPr>
            <p:cNvPr id="3129" name="Rectangle 57" descr="60%"/>
            <p:cNvSpPr>
              <a:spLocks noChangeArrowheads="1"/>
            </p:cNvSpPr>
            <p:nvPr/>
          </p:nvSpPr>
          <p:spPr bwMode="ltGray">
            <a:xfrm>
              <a:off x="2112" y="0"/>
              <a:ext cx="3648" cy="96"/>
            </a:xfrm>
            <a:prstGeom prst="rect">
              <a:avLst/>
            </a:prstGeom>
            <a:pattFill prst="pct60">
              <a:fgClr>
                <a:schemeClr val="folHlink"/>
              </a:fgClr>
              <a:bgClr>
                <a:schemeClr val="bg1"/>
              </a:bgClr>
            </a:patt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3130" name="Line 58"/>
            <p:cNvSpPr>
              <a:spLocks noChangeShapeType="1"/>
            </p:cNvSpPr>
            <p:nvPr/>
          </p:nvSpPr>
          <p:spPr bwMode="ltGray">
            <a:xfrm>
              <a:off x="5568" y="0"/>
              <a:ext cx="0" cy="1488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  <p:grpSp>
          <p:nvGrpSpPr>
            <p:cNvPr id="3131" name="Group 59"/>
            <p:cNvGrpSpPr>
              <a:grpSpLocks/>
            </p:cNvGrpSpPr>
            <p:nvPr/>
          </p:nvGrpSpPr>
          <p:grpSpPr bwMode="auto">
            <a:xfrm>
              <a:off x="261" y="892"/>
              <a:ext cx="1124" cy="1464"/>
              <a:chOff x="96" y="916"/>
              <a:chExt cx="2208" cy="2876"/>
            </a:xfrm>
          </p:grpSpPr>
          <p:sp>
            <p:nvSpPr>
              <p:cNvPr id="3132" name="Line 60"/>
              <p:cNvSpPr>
                <a:spLocks noChangeShapeType="1"/>
              </p:cNvSpPr>
              <p:nvPr/>
            </p:nvSpPr>
            <p:spPr bwMode="ltGray">
              <a:xfrm flipH="1">
                <a:off x="96" y="1037"/>
                <a:ext cx="22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3133" name="Line 61"/>
              <p:cNvSpPr>
                <a:spLocks noChangeShapeType="1"/>
              </p:cNvSpPr>
              <p:nvPr/>
            </p:nvSpPr>
            <p:spPr bwMode="ltGray">
              <a:xfrm>
                <a:off x="336" y="920"/>
                <a:ext cx="0" cy="287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3134" name="Arc 62"/>
              <p:cNvSpPr>
                <a:spLocks/>
              </p:cNvSpPr>
              <p:nvPr/>
            </p:nvSpPr>
            <p:spPr bwMode="ltGray">
              <a:xfrm flipH="1">
                <a:off x="217" y="916"/>
                <a:ext cx="239" cy="239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CA"/>
              </a:p>
            </p:txBody>
          </p:sp>
        </p:grpSp>
      </p:grpSp>
      <p:sp>
        <p:nvSpPr>
          <p:cNvPr id="3135" name="Rectangle 63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048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Click to edit Master title style</a:t>
            </a:r>
          </a:p>
        </p:txBody>
      </p:sp>
      <p:sp>
        <p:nvSpPr>
          <p:cNvPr id="3136" name="Rectangle 64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9050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Click to edit Master text styles</a:t>
            </a:r>
          </a:p>
          <a:p>
            <a:pPr lvl="1"/>
            <a:r>
              <a:rPr lang="es-ES" smtClean="0"/>
              <a:t>Second level</a:t>
            </a:r>
          </a:p>
          <a:p>
            <a:pPr lvl="2"/>
            <a:r>
              <a:rPr lang="es-ES" smtClean="0"/>
              <a:t>Third level</a:t>
            </a:r>
          </a:p>
          <a:p>
            <a:pPr lvl="3"/>
            <a:r>
              <a:rPr lang="es-ES" smtClean="0"/>
              <a:t>Fourth level</a:t>
            </a:r>
          </a:p>
          <a:p>
            <a:pPr lvl="4"/>
            <a:r>
              <a:rPr lang="es-ES" smtClean="0"/>
              <a:t>Fifth level</a:t>
            </a:r>
          </a:p>
        </p:txBody>
      </p:sp>
      <p:sp>
        <p:nvSpPr>
          <p:cNvPr id="3137" name="Rectangle 6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es-ES"/>
          </a:p>
        </p:txBody>
      </p:sp>
      <p:sp>
        <p:nvSpPr>
          <p:cNvPr id="3138" name="Rectangle 6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es-ES"/>
          </a:p>
        </p:txBody>
      </p:sp>
      <p:sp>
        <p:nvSpPr>
          <p:cNvPr id="3139" name="Rectangle 6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96962D00-A43C-48A9-B196-8AB34DCBC527}" type="slidenum">
              <a:rPr lang="es-ES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110000"/>
        <a:buFont typeface="Wingdings" pitchFamily="2" charset="2"/>
        <a:buBlip>
          <a:blip r:embed="rId13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95000"/>
        <a:buFont typeface="Wingdings" pitchFamily="2" charset="2"/>
        <a:buChar char="w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s-MX"/>
              <a:t>Mechanics</a:t>
            </a:r>
            <a:endParaRPr lang="en-US"/>
          </a:p>
        </p:txBody>
      </p:sp>
      <p:sp>
        <p:nvSpPr>
          <p:cNvPr id="512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 err="1"/>
              <a:t>Topic</a:t>
            </a:r>
            <a:r>
              <a:rPr lang="es-MX" dirty="0"/>
              <a:t> 2.2 </a:t>
            </a:r>
            <a:r>
              <a:rPr lang="es-MX" dirty="0" err="1"/>
              <a:t>Forces</a:t>
            </a:r>
            <a:r>
              <a:rPr lang="es-MX" dirty="0"/>
              <a:t> and </a:t>
            </a:r>
            <a:r>
              <a:rPr lang="es-MX" dirty="0" smtClean="0"/>
              <a:t>Dynamics</a:t>
            </a:r>
          </a:p>
          <a:p>
            <a:endParaRPr lang="es-MX" dirty="0" smtClean="0"/>
          </a:p>
          <a:p>
            <a:r>
              <a:rPr lang="es-MX" dirty="0" err="1" smtClean="0"/>
              <a:t>Continued</a:t>
            </a:r>
            <a:r>
              <a:rPr lang="es-MX" dirty="0" smtClean="0"/>
              <a:t>…</a:t>
            </a:r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Newton´s Laws</a:t>
            </a:r>
            <a:endParaRPr lang="en-US"/>
          </a:p>
        </p:txBody>
      </p:sp>
      <p:sp>
        <p:nvSpPr>
          <p:cNvPr id="2355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s-MX" dirty="0" err="1"/>
              <a:t>The</a:t>
            </a:r>
            <a:r>
              <a:rPr lang="es-MX" dirty="0"/>
              <a:t> </a:t>
            </a:r>
            <a:r>
              <a:rPr lang="es-MX" dirty="0" err="1"/>
              <a:t>First</a:t>
            </a:r>
            <a:r>
              <a:rPr lang="es-MX" dirty="0"/>
              <a:t> </a:t>
            </a:r>
            <a:r>
              <a:rPr lang="es-MX" dirty="0" err="1" smtClean="0"/>
              <a:t>Law</a:t>
            </a:r>
            <a:endParaRPr lang="es-MX" dirty="0" smtClean="0"/>
          </a:p>
          <a:p>
            <a:pPr>
              <a:lnSpc>
                <a:spcPct val="90000"/>
              </a:lnSpc>
            </a:pPr>
            <a:endParaRPr lang="es-MX" dirty="0"/>
          </a:p>
          <a:p>
            <a:pPr>
              <a:lnSpc>
                <a:spcPct val="90000"/>
              </a:lnSpc>
            </a:pPr>
            <a:r>
              <a:rPr lang="es-MX" sz="3600" dirty="0" err="1">
                <a:latin typeface="Baskerville Old Face" pitchFamily="18" charset="0"/>
              </a:rPr>
              <a:t>Every</a:t>
            </a:r>
            <a:r>
              <a:rPr lang="es-MX" sz="3600" dirty="0">
                <a:latin typeface="Baskerville Old Face" pitchFamily="18" charset="0"/>
              </a:rPr>
              <a:t> </a:t>
            </a:r>
            <a:r>
              <a:rPr lang="es-MX" sz="3600" dirty="0" err="1">
                <a:latin typeface="Baskerville Old Face" pitchFamily="18" charset="0"/>
              </a:rPr>
              <a:t>object</a:t>
            </a:r>
            <a:r>
              <a:rPr lang="es-MX" sz="3600" dirty="0">
                <a:latin typeface="Baskerville Old Face" pitchFamily="18" charset="0"/>
              </a:rPr>
              <a:t> </a:t>
            </a:r>
            <a:r>
              <a:rPr lang="es-MX" sz="3600" dirty="0" err="1">
                <a:latin typeface="Baskerville Old Face" pitchFamily="18" charset="0"/>
              </a:rPr>
              <a:t>continues</a:t>
            </a:r>
            <a:r>
              <a:rPr lang="es-MX" sz="3600" dirty="0">
                <a:latin typeface="Baskerville Old Face" pitchFamily="18" charset="0"/>
              </a:rPr>
              <a:t> in a </a:t>
            </a:r>
            <a:r>
              <a:rPr lang="es-MX" sz="3600" dirty="0" err="1">
                <a:latin typeface="Baskerville Old Face" pitchFamily="18" charset="0"/>
              </a:rPr>
              <a:t>state</a:t>
            </a:r>
            <a:r>
              <a:rPr lang="es-MX" sz="3600" dirty="0">
                <a:latin typeface="Baskerville Old Face" pitchFamily="18" charset="0"/>
              </a:rPr>
              <a:t> of </a:t>
            </a:r>
            <a:r>
              <a:rPr lang="es-MX" sz="3600" dirty="0" err="1">
                <a:latin typeface="Baskerville Old Face" pitchFamily="18" charset="0"/>
              </a:rPr>
              <a:t>rest</a:t>
            </a:r>
            <a:r>
              <a:rPr lang="es-MX" sz="3600" dirty="0">
                <a:latin typeface="Baskerville Old Face" pitchFamily="18" charset="0"/>
              </a:rPr>
              <a:t> </a:t>
            </a:r>
            <a:r>
              <a:rPr lang="es-MX" sz="3600" dirty="0" err="1">
                <a:latin typeface="Baskerville Old Face" pitchFamily="18" charset="0"/>
              </a:rPr>
              <a:t>or</a:t>
            </a:r>
            <a:r>
              <a:rPr lang="es-MX" sz="3600" dirty="0">
                <a:latin typeface="Baskerville Old Face" pitchFamily="18" charset="0"/>
              </a:rPr>
              <a:t> </a:t>
            </a:r>
            <a:r>
              <a:rPr lang="es-MX" sz="3600" dirty="0" err="1">
                <a:latin typeface="Baskerville Old Face" pitchFamily="18" charset="0"/>
              </a:rPr>
              <a:t>uniform</a:t>
            </a:r>
            <a:r>
              <a:rPr lang="es-MX" sz="3600" dirty="0">
                <a:latin typeface="Baskerville Old Face" pitchFamily="18" charset="0"/>
              </a:rPr>
              <a:t> </a:t>
            </a:r>
            <a:r>
              <a:rPr lang="es-MX" sz="3600" dirty="0" err="1">
                <a:latin typeface="Baskerville Old Face" pitchFamily="18" charset="0"/>
              </a:rPr>
              <a:t>motion</a:t>
            </a:r>
            <a:r>
              <a:rPr lang="es-MX" sz="3600" dirty="0">
                <a:latin typeface="Baskerville Old Face" pitchFamily="18" charset="0"/>
              </a:rPr>
              <a:t> in a </a:t>
            </a:r>
            <a:r>
              <a:rPr lang="es-MX" sz="3600" dirty="0" err="1">
                <a:latin typeface="Baskerville Old Face" pitchFamily="18" charset="0"/>
              </a:rPr>
              <a:t>straight</a:t>
            </a:r>
            <a:r>
              <a:rPr lang="es-MX" sz="3600" dirty="0">
                <a:latin typeface="Baskerville Old Face" pitchFamily="18" charset="0"/>
              </a:rPr>
              <a:t> line </a:t>
            </a:r>
            <a:r>
              <a:rPr lang="es-MX" sz="3600" dirty="0" err="1">
                <a:latin typeface="Baskerville Old Face" pitchFamily="18" charset="0"/>
              </a:rPr>
              <a:t>unless</a:t>
            </a:r>
            <a:r>
              <a:rPr lang="es-MX" sz="3600" dirty="0">
                <a:latin typeface="Baskerville Old Face" pitchFamily="18" charset="0"/>
              </a:rPr>
              <a:t> </a:t>
            </a:r>
            <a:r>
              <a:rPr lang="es-MX" sz="3600" dirty="0" err="1">
                <a:latin typeface="Baskerville Old Face" pitchFamily="18" charset="0"/>
              </a:rPr>
              <a:t>acted</a:t>
            </a:r>
            <a:r>
              <a:rPr lang="es-MX" sz="3600" dirty="0">
                <a:latin typeface="Baskerville Old Face" pitchFamily="18" charset="0"/>
              </a:rPr>
              <a:t> </a:t>
            </a:r>
            <a:r>
              <a:rPr lang="es-MX" sz="3600" dirty="0" err="1">
                <a:latin typeface="Baskerville Old Face" pitchFamily="18" charset="0"/>
              </a:rPr>
              <a:t>upon</a:t>
            </a:r>
            <a:r>
              <a:rPr lang="es-MX" sz="3600" dirty="0">
                <a:latin typeface="Baskerville Old Face" pitchFamily="18" charset="0"/>
              </a:rPr>
              <a:t> </a:t>
            </a:r>
            <a:r>
              <a:rPr lang="es-MX" sz="3600" dirty="0" err="1">
                <a:latin typeface="Baskerville Old Face" pitchFamily="18" charset="0"/>
              </a:rPr>
              <a:t>by</a:t>
            </a:r>
            <a:r>
              <a:rPr lang="es-MX" sz="3600" dirty="0">
                <a:latin typeface="Baskerville Old Face" pitchFamily="18" charset="0"/>
              </a:rPr>
              <a:t> </a:t>
            </a:r>
            <a:r>
              <a:rPr lang="es-MX" sz="3600" dirty="0" err="1">
                <a:latin typeface="Baskerville Old Face" pitchFamily="18" charset="0"/>
              </a:rPr>
              <a:t>an</a:t>
            </a:r>
            <a:r>
              <a:rPr lang="es-MX" sz="3600" dirty="0">
                <a:latin typeface="Baskerville Old Face" pitchFamily="18" charset="0"/>
              </a:rPr>
              <a:t> </a:t>
            </a:r>
            <a:r>
              <a:rPr lang="es-MX" sz="3600" dirty="0" err="1">
                <a:latin typeface="Baskerville Old Face" pitchFamily="18" charset="0"/>
              </a:rPr>
              <a:t>external</a:t>
            </a:r>
            <a:r>
              <a:rPr lang="es-MX" sz="3600" dirty="0">
                <a:latin typeface="Baskerville Old Face" pitchFamily="18" charset="0"/>
              </a:rPr>
              <a:t> </a:t>
            </a:r>
            <a:r>
              <a:rPr lang="es-MX" sz="3600" dirty="0" err="1">
                <a:latin typeface="Baskerville Old Face" pitchFamily="18" charset="0"/>
              </a:rPr>
              <a:t>force</a:t>
            </a:r>
            <a:endParaRPr lang="es-MX" sz="3600" dirty="0">
              <a:latin typeface="Baskerville Old Face" pitchFamily="18" charset="0"/>
            </a:endParaRPr>
          </a:p>
        </p:txBody>
      </p:sp>
      <p:pic>
        <p:nvPicPr>
          <p:cNvPr id="4" name="Picture 19" descr="tre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072198" y="4643446"/>
            <a:ext cx="3071802" cy="20478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Newton´s Second Law</a:t>
            </a:r>
          </a:p>
        </p:txBody>
      </p:sp>
      <p:sp>
        <p:nvSpPr>
          <p:cNvPr id="2867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s-MX" dirty="0" smtClean="0"/>
              <a:t>1</a:t>
            </a:r>
            <a:r>
              <a:rPr lang="es-MX" baseline="30000" dirty="0" smtClean="0"/>
              <a:t>st</a:t>
            </a:r>
            <a:r>
              <a:rPr lang="es-MX" dirty="0" smtClean="0"/>
              <a:t> </a:t>
            </a:r>
            <a:r>
              <a:rPr lang="es-MX" dirty="0" err="1" smtClean="0"/>
              <a:t>version</a:t>
            </a:r>
            <a:endParaRPr lang="es-MX" dirty="0" smtClean="0"/>
          </a:p>
          <a:p>
            <a:pPr>
              <a:lnSpc>
                <a:spcPct val="90000"/>
              </a:lnSpc>
            </a:pPr>
            <a:endParaRPr lang="es-MX" dirty="0" smtClean="0"/>
          </a:p>
          <a:p>
            <a:pPr>
              <a:lnSpc>
                <a:spcPct val="90000"/>
              </a:lnSpc>
            </a:pPr>
            <a:r>
              <a:rPr lang="es-MX" sz="3600" dirty="0" err="1" smtClean="0">
                <a:latin typeface="Baskerville Old Face" pitchFamily="18" charset="0"/>
              </a:rPr>
              <a:t>The</a:t>
            </a:r>
            <a:r>
              <a:rPr lang="es-MX" sz="3600" dirty="0" smtClean="0">
                <a:latin typeface="Baskerville Old Face" pitchFamily="18" charset="0"/>
              </a:rPr>
              <a:t> </a:t>
            </a:r>
            <a:r>
              <a:rPr lang="es-MX" sz="3600" dirty="0" err="1">
                <a:latin typeface="Baskerville Old Face" pitchFamily="18" charset="0"/>
              </a:rPr>
              <a:t>acceleration</a:t>
            </a:r>
            <a:r>
              <a:rPr lang="es-MX" sz="3600" dirty="0">
                <a:latin typeface="Baskerville Old Face" pitchFamily="18" charset="0"/>
              </a:rPr>
              <a:t> of a </a:t>
            </a:r>
            <a:r>
              <a:rPr lang="es-MX" sz="3600" dirty="0" err="1">
                <a:latin typeface="Baskerville Old Face" pitchFamily="18" charset="0"/>
              </a:rPr>
              <a:t>body</a:t>
            </a:r>
            <a:r>
              <a:rPr lang="es-MX" sz="3600" dirty="0">
                <a:latin typeface="Baskerville Old Face" pitchFamily="18" charset="0"/>
              </a:rPr>
              <a:t> </a:t>
            </a:r>
            <a:r>
              <a:rPr lang="es-MX" sz="3600" dirty="0" err="1">
                <a:latin typeface="Baskerville Old Face" pitchFamily="18" charset="0"/>
              </a:rPr>
              <a:t>is</a:t>
            </a:r>
            <a:r>
              <a:rPr lang="es-MX" sz="3600" dirty="0">
                <a:latin typeface="Baskerville Old Face" pitchFamily="18" charset="0"/>
              </a:rPr>
              <a:t> </a:t>
            </a:r>
            <a:r>
              <a:rPr lang="es-MX" sz="3600" dirty="0" err="1">
                <a:latin typeface="Baskerville Old Face" pitchFamily="18" charset="0"/>
              </a:rPr>
              <a:t>proportional</a:t>
            </a:r>
            <a:r>
              <a:rPr lang="es-MX" sz="3600" dirty="0">
                <a:latin typeface="Baskerville Old Face" pitchFamily="18" charset="0"/>
              </a:rPr>
              <a:t> </a:t>
            </a:r>
            <a:r>
              <a:rPr lang="es-MX" sz="3600" dirty="0" err="1">
                <a:latin typeface="Baskerville Old Face" pitchFamily="18" charset="0"/>
              </a:rPr>
              <a:t>to</a:t>
            </a:r>
            <a:r>
              <a:rPr lang="es-MX" sz="3600" dirty="0">
                <a:latin typeface="Baskerville Old Face" pitchFamily="18" charset="0"/>
              </a:rPr>
              <a:t> </a:t>
            </a:r>
            <a:r>
              <a:rPr lang="es-MX" sz="3600" dirty="0" err="1">
                <a:latin typeface="Baskerville Old Face" pitchFamily="18" charset="0"/>
              </a:rPr>
              <a:t>the</a:t>
            </a:r>
            <a:r>
              <a:rPr lang="es-MX" sz="3600" dirty="0">
                <a:latin typeface="Baskerville Old Face" pitchFamily="18" charset="0"/>
              </a:rPr>
              <a:t> </a:t>
            </a:r>
            <a:r>
              <a:rPr lang="es-MX" sz="3600" dirty="0" err="1">
                <a:latin typeface="Baskerville Old Face" pitchFamily="18" charset="0"/>
              </a:rPr>
              <a:t>resultant</a:t>
            </a:r>
            <a:r>
              <a:rPr lang="es-MX" sz="3600" dirty="0">
                <a:latin typeface="Baskerville Old Face" pitchFamily="18" charset="0"/>
              </a:rPr>
              <a:t> </a:t>
            </a:r>
            <a:r>
              <a:rPr lang="es-MX" sz="3600" dirty="0" err="1">
                <a:latin typeface="Baskerville Old Face" pitchFamily="18" charset="0"/>
              </a:rPr>
              <a:t>force</a:t>
            </a:r>
            <a:r>
              <a:rPr lang="es-MX" sz="3600" dirty="0">
                <a:latin typeface="Baskerville Old Face" pitchFamily="18" charset="0"/>
              </a:rPr>
              <a:t> and </a:t>
            </a:r>
            <a:r>
              <a:rPr lang="es-MX" sz="3600" dirty="0" err="1">
                <a:latin typeface="Baskerville Old Face" pitchFamily="18" charset="0"/>
              </a:rPr>
              <a:t>occurs</a:t>
            </a:r>
            <a:r>
              <a:rPr lang="es-MX" sz="3600" dirty="0">
                <a:latin typeface="Baskerville Old Face" pitchFamily="18" charset="0"/>
              </a:rPr>
              <a:t> in </a:t>
            </a:r>
            <a:r>
              <a:rPr lang="es-MX" sz="3600" dirty="0" err="1">
                <a:latin typeface="Baskerville Old Face" pitchFamily="18" charset="0"/>
              </a:rPr>
              <a:t>the</a:t>
            </a:r>
            <a:r>
              <a:rPr lang="es-MX" sz="3600" dirty="0">
                <a:latin typeface="Baskerville Old Face" pitchFamily="18" charset="0"/>
              </a:rPr>
              <a:t> </a:t>
            </a:r>
            <a:r>
              <a:rPr lang="es-MX" sz="3600" dirty="0" err="1">
                <a:latin typeface="Baskerville Old Face" pitchFamily="18" charset="0"/>
              </a:rPr>
              <a:t>direction</a:t>
            </a:r>
            <a:r>
              <a:rPr lang="es-MX" sz="3600" dirty="0">
                <a:latin typeface="Baskerville Old Face" pitchFamily="18" charset="0"/>
              </a:rPr>
              <a:t> of </a:t>
            </a:r>
            <a:r>
              <a:rPr lang="es-MX" sz="3600" dirty="0" err="1">
                <a:latin typeface="Baskerville Old Face" pitchFamily="18" charset="0"/>
              </a:rPr>
              <a:t>the</a:t>
            </a:r>
            <a:r>
              <a:rPr lang="es-MX" sz="3600" dirty="0">
                <a:latin typeface="Baskerville Old Face" pitchFamily="18" charset="0"/>
              </a:rPr>
              <a:t> </a:t>
            </a:r>
            <a:r>
              <a:rPr lang="es-MX" sz="3600" dirty="0" err="1">
                <a:latin typeface="Baskerville Old Face" pitchFamily="18" charset="0"/>
              </a:rPr>
              <a:t>force</a:t>
            </a:r>
            <a:r>
              <a:rPr lang="es-MX" sz="3600" dirty="0">
                <a:latin typeface="Baskerville Old Face" pitchFamily="18" charset="0"/>
              </a:rPr>
              <a:t>.</a:t>
            </a:r>
          </a:p>
          <a:p>
            <a:pPr>
              <a:lnSpc>
                <a:spcPct val="90000"/>
              </a:lnSpc>
            </a:pPr>
            <a:endParaRPr lang="es-MX" i="1" dirty="0" smtClean="0"/>
          </a:p>
        </p:txBody>
      </p:sp>
      <p:sp>
        <p:nvSpPr>
          <p:cNvPr id="4" name="WordArt 16"/>
          <p:cNvSpPr>
            <a:spLocks noChangeArrowheads="1" noChangeShapeType="1" noTextEdit="1"/>
          </p:cNvSpPr>
          <p:nvPr/>
        </p:nvSpPr>
        <p:spPr bwMode="auto">
          <a:xfrm>
            <a:off x="2285984" y="4643446"/>
            <a:ext cx="4572032" cy="157163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l-GR" sz="3600" kern="10" dirty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Σ</a:t>
            </a:r>
            <a:r>
              <a:rPr lang="en-CA" sz="3600" kern="10" dirty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F = ma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Newton´s Laws</a:t>
            </a:r>
            <a:endParaRPr lang="en-US"/>
          </a:p>
        </p:txBody>
      </p:sp>
      <p:sp>
        <p:nvSpPr>
          <p:cNvPr id="4198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 err="1"/>
              <a:t>The</a:t>
            </a:r>
            <a:r>
              <a:rPr lang="es-MX" dirty="0"/>
              <a:t> </a:t>
            </a:r>
            <a:r>
              <a:rPr lang="es-MX" dirty="0" err="1"/>
              <a:t>Third</a:t>
            </a:r>
            <a:r>
              <a:rPr lang="es-MX" dirty="0"/>
              <a:t> </a:t>
            </a:r>
            <a:r>
              <a:rPr lang="es-MX" dirty="0" err="1" smtClean="0"/>
              <a:t>Law</a:t>
            </a:r>
            <a:endParaRPr lang="es-MX" dirty="0" smtClean="0"/>
          </a:p>
          <a:p>
            <a:endParaRPr lang="es-MX" dirty="0"/>
          </a:p>
          <a:p>
            <a:r>
              <a:rPr lang="es-MX" dirty="0" err="1">
                <a:latin typeface="Baskerville Old Face" pitchFamily="18" charset="0"/>
              </a:rPr>
              <a:t>When</a:t>
            </a:r>
            <a:r>
              <a:rPr lang="es-MX" dirty="0">
                <a:latin typeface="Baskerville Old Face" pitchFamily="18" charset="0"/>
              </a:rPr>
              <a:t> </a:t>
            </a:r>
            <a:r>
              <a:rPr lang="es-MX" dirty="0" err="1">
                <a:latin typeface="Baskerville Old Face" pitchFamily="18" charset="0"/>
              </a:rPr>
              <a:t>two</a:t>
            </a:r>
            <a:r>
              <a:rPr lang="es-MX" dirty="0">
                <a:latin typeface="Baskerville Old Face" pitchFamily="18" charset="0"/>
              </a:rPr>
              <a:t> </a:t>
            </a:r>
            <a:r>
              <a:rPr lang="es-MX" dirty="0" err="1">
                <a:latin typeface="Baskerville Old Face" pitchFamily="18" charset="0"/>
              </a:rPr>
              <a:t>bodies</a:t>
            </a:r>
            <a:r>
              <a:rPr lang="es-MX" dirty="0">
                <a:latin typeface="Baskerville Old Face" pitchFamily="18" charset="0"/>
              </a:rPr>
              <a:t> A and B </a:t>
            </a:r>
            <a:r>
              <a:rPr lang="es-MX" dirty="0" err="1">
                <a:latin typeface="Baskerville Old Face" pitchFamily="18" charset="0"/>
              </a:rPr>
              <a:t>interact</a:t>
            </a:r>
            <a:r>
              <a:rPr lang="es-MX" dirty="0">
                <a:latin typeface="Baskerville Old Face" pitchFamily="18" charset="0"/>
              </a:rPr>
              <a:t>, </a:t>
            </a:r>
            <a:r>
              <a:rPr lang="es-MX" dirty="0" err="1">
                <a:latin typeface="Baskerville Old Face" pitchFamily="18" charset="0"/>
              </a:rPr>
              <a:t>the</a:t>
            </a:r>
            <a:r>
              <a:rPr lang="es-MX" dirty="0">
                <a:latin typeface="Baskerville Old Face" pitchFamily="18" charset="0"/>
              </a:rPr>
              <a:t> </a:t>
            </a:r>
            <a:r>
              <a:rPr lang="es-MX" dirty="0" err="1">
                <a:latin typeface="Baskerville Old Face" pitchFamily="18" charset="0"/>
              </a:rPr>
              <a:t>force</a:t>
            </a:r>
            <a:r>
              <a:rPr lang="es-MX" dirty="0">
                <a:latin typeface="Baskerville Old Face" pitchFamily="18" charset="0"/>
              </a:rPr>
              <a:t> </a:t>
            </a:r>
            <a:r>
              <a:rPr lang="es-MX" dirty="0" err="1">
                <a:latin typeface="Baskerville Old Face" pitchFamily="18" charset="0"/>
              </a:rPr>
              <a:t>that</a:t>
            </a:r>
            <a:r>
              <a:rPr lang="es-MX" dirty="0">
                <a:latin typeface="Baskerville Old Face" pitchFamily="18" charset="0"/>
              </a:rPr>
              <a:t> A </a:t>
            </a:r>
            <a:r>
              <a:rPr lang="es-MX" dirty="0" err="1">
                <a:latin typeface="Baskerville Old Face" pitchFamily="18" charset="0"/>
              </a:rPr>
              <a:t>exerts</a:t>
            </a:r>
            <a:r>
              <a:rPr lang="es-MX" dirty="0">
                <a:latin typeface="Baskerville Old Face" pitchFamily="18" charset="0"/>
              </a:rPr>
              <a:t> </a:t>
            </a:r>
            <a:r>
              <a:rPr lang="es-MX" dirty="0" err="1">
                <a:latin typeface="Baskerville Old Face" pitchFamily="18" charset="0"/>
              </a:rPr>
              <a:t>on</a:t>
            </a:r>
            <a:r>
              <a:rPr lang="es-MX" dirty="0">
                <a:latin typeface="Baskerville Old Face" pitchFamily="18" charset="0"/>
              </a:rPr>
              <a:t> B </a:t>
            </a:r>
            <a:r>
              <a:rPr lang="es-MX" dirty="0" err="1">
                <a:latin typeface="Baskerville Old Face" pitchFamily="18" charset="0"/>
              </a:rPr>
              <a:t>is</a:t>
            </a:r>
            <a:r>
              <a:rPr lang="es-MX" dirty="0">
                <a:latin typeface="Baskerville Old Face" pitchFamily="18" charset="0"/>
              </a:rPr>
              <a:t> </a:t>
            </a:r>
            <a:r>
              <a:rPr lang="es-MX" dirty="0" err="1">
                <a:latin typeface="Baskerville Old Face" pitchFamily="18" charset="0"/>
              </a:rPr>
              <a:t>equal</a:t>
            </a:r>
            <a:r>
              <a:rPr lang="es-MX" dirty="0">
                <a:latin typeface="Baskerville Old Face" pitchFamily="18" charset="0"/>
              </a:rPr>
              <a:t> and </a:t>
            </a:r>
            <a:r>
              <a:rPr lang="es-MX" dirty="0" err="1">
                <a:latin typeface="Baskerville Old Face" pitchFamily="18" charset="0"/>
              </a:rPr>
              <a:t>opposite</a:t>
            </a:r>
            <a:r>
              <a:rPr lang="es-MX" dirty="0">
                <a:latin typeface="Baskerville Old Face" pitchFamily="18" charset="0"/>
              </a:rPr>
              <a:t> </a:t>
            </a:r>
            <a:r>
              <a:rPr lang="es-MX" dirty="0" err="1">
                <a:latin typeface="Baskerville Old Face" pitchFamily="18" charset="0"/>
              </a:rPr>
              <a:t>to</a:t>
            </a:r>
            <a:r>
              <a:rPr lang="es-MX" dirty="0">
                <a:latin typeface="Baskerville Old Face" pitchFamily="18" charset="0"/>
              </a:rPr>
              <a:t> </a:t>
            </a:r>
            <a:r>
              <a:rPr lang="es-MX" dirty="0" err="1">
                <a:latin typeface="Baskerville Old Face" pitchFamily="18" charset="0"/>
              </a:rPr>
              <a:t>the</a:t>
            </a:r>
            <a:r>
              <a:rPr lang="es-MX" dirty="0">
                <a:latin typeface="Baskerville Old Face" pitchFamily="18" charset="0"/>
              </a:rPr>
              <a:t> </a:t>
            </a:r>
            <a:r>
              <a:rPr lang="es-MX" dirty="0" err="1">
                <a:latin typeface="Baskerville Old Face" pitchFamily="18" charset="0"/>
              </a:rPr>
              <a:t>force</a:t>
            </a:r>
            <a:r>
              <a:rPr lang="es-MX" dirty="0">
                <a:latin typeface="Baskerville Old Face" pitchFamily="18" charset="0"/>
              </a:rPr>
              <a:t> </a:t>
            </a:r>
            <a:r>
              <a:rPr lang="es-MX" dirty="0" err="1">
                <a:latin typeface="Baskerville Old Face" pitchFamily="18" charset="0"/>
              </a:rPr>
              <a:t>that</a:t>
            </a:r>
            <a:r>
              <a:rPr lang="es-MX" dirty="0">
                <a:latin typeface="Baskerville Old Face" pitchFamily="18" charset="0"/>
              </a:rPr>
              <a:t> B </a:t>
            </a:r>
            <a:r>
              <a:rPr lang="es-MX" dirty="0" err="1">
                <a:latin typeface="Baskerville Old Face" pitchFamily="18" charset="0"/>
              </a:rPr>
              <a:t>exerts</a:t>
            </a:r>
            <a:r>
              <a:rPr lang="es-MX" dirty="0">
                <a:latin typeface="Baskerville Old Face" pitchFamily="18" charset="0"/>
              </a:rPr>
              <a:t> </a:t>
            </a:r>
            <a:r>
              <a:rPr lang="es-MX" dirty="0" err="1">
                <a:latin typeface="Baskerville Old Face" pitchFamily="18" charset="0"/>
              </a:rPr>
              <a:t>on</a:t>
            </a:r>
            <a:r>
              <a:rPr lang="es-MX" dirty="0">
                <a:latin typeface="Baskerville Old Face" pitchFamily="18" charset="0"/>
              </a:rPr>
              <a:t> A</a:t>
            </a:r>
            <a:r>
              <a:rPr lang="es-MX" dirty="0" smtClean="0">
                <a:latin typeface="Baskerville Old Face" pitchFamily="18" charset="0"/>
              </a:rPr>
              <a:t>.</a:t>
            </a:r>
          </a:p>
          <a:p>
            <a:endParaRPr lang="es-MX" dirty="0">
              <a:latin typeface="Baskerville Old Face" pitchFamily="18" charset="0"/>
            </a:endParaRPr>
          </a:p>
          <a:p>
            <a:r>
              <a:rPr lang="es-MX" dirty="0" smtClean="0">
                <a:latin typeface="Baskerville Old Face" pitchFamily="18" charset="0"/>
              </a:rPr>
              <a:t>F</a:t>
            </a:r>
            <a:r>
              <a:rPr lang="es-MX" sz="1600" dirty="0" smtClean="0">
                <a:latin typeface="Baskerville Old Face" pitchFamily="18" charset="0"/>
              </a:rPr>
              <a:t>AB</a:t>
            </a:r>
            <a:r>
              <a:rPr lang="es-MX" dirty="0" smtClean="0">
                <a:latin typeface="Baskerville Old Face" pitchFamily="18" charset="0"/>
              </a:rPr>
              <a:t> = - F</a:t>
            </a:r>
            <a:r>
              <a:rPr lang="es-MX" sz="1600" dirty="0" smtClean="0">
                <a:latin typeface="Baskerville Old Face" pitchFamily="18" charset="0"/>
              </a:rPr>
              <a:t>BA</a:t>
            </a:r>
            <a:endParaRPr lang="es-MX" dirty="0">
              <a:latin typeface="Baskerville Old Fac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Newton´s 3</a:t>
            </a:r>
            <a:r>
              <a:rPr lang="es-MX" baseline="30000"/>
              <a:t>rd</a:t>
            </a:r>
            <a:r>
              <a:rPr lang="es-MX"/>
              <a:t> Law</a:t>
            </a:r>
            <a:endParaRPr lang="en-US" baseline="30000"/>
          </a:p>
        </p:txBody>
      </p:sp>
      <p:sp>
        <p:nvSpPr>
          <p:cNvPr id="3174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714348" y="1643050"/>
            <a:ext cx="7896252" cy="4376750"/>
          </a:xfrm>
        </p:spPr>
        <p:txBody>
          <a:bodyPr/>
          <a:lstStyle/>
          <a:p>
            <a:r>
              <a:rPr lang="es-MX" sz="2800" dirty="0" err="1" smtClean="0"/>
              <a:t>How</a:t>
            </a:r>
            <a:r>
              <a:rPr lang="es-MX" sz="2800" dirty="0" smtClean="0"/>
              <a:t> </a:t>
            </a:r>
            <a:r>
              <a:rPr lang="es-MX" sz="2800" dirty="0" err="1" smtClean="0"/>
              <a:t>does</a:t>
            </a:r>
            <a:r>
              <a:rPr lang="es-MX" sz="2800" dirty="0" smtClean="0"/>
              <a:t> </a:t>
            </a:r>
            <a:r>
              <a:rPr lang="es-MX" sz="2800" dirty="0" err="1" smtClean="0"/>
              <a:t>the</a:t>
            </a:r>
            <a:r>
              <a:rPr lang="es-MX" sz="2800" dirty="0" smtClean="0"/>
              <a:t> </a:t>
            </a:r>
            <a:r>
              <a:rPr lang="es-MX" sz="2800" dirty="0" err="1" smtClean="0"/>
              <a:t>horse</a:t>
            </a:r>
            <a:r>
              <a:rPr lang="es-MX" sz="2800" dirty="0" smtClean="0"/>
              <a:t> </a:t>
            </a:r>
            <a:r>
              <a:rPr lang="es-MX" sz="2800" dirty="0" err="1" smtClean="0"/>
              <a:t>pull</a:t>
            </a:r>
            <a:r>
              <a:rPr lang="es-MX" sz="2800" dirty="0" smtClean="0"/>
              <a:t> </a:t>
            </a:r>
            <a:r>
              <a:rPr lang="es-MX" sz="2800" dirty="0" err="1" smtClean="0"/>
              <a:t>the</a:t>
            </a:r>
            <a:r>
              <a:rPr lang="es-MX" sz="2800" dirty="0" smtClean="0"/>
              <a:t> </a:t>
            </a:r>
            <a:r>
              <a:rPr lang="es-MX" sz="2800" dirty="0" err="1" smtClean="0"/>
              <a:t>cart</a:t>
            </a:r>
            <a:r>
              <a:rPr lang="es-MX" sz="2800" dirty="0" smtClean="0"/>
              <a:t>?</a:t>
            </a:r>
            <a:endParaRPr lang="es-MX" sz="2800" dirty="0"/>
          </a:p>
          <a:p>
            <a:pPr>
              <a:buNone/>
            </a:pPr>
            <a:endParaRPr lang="es-MX" sz="2800" dirty="0" smtClean="0"/>
          </a:p>
          <a:p>
            <a:pPr>
              <a:buNone/>
            </a:pPr>
            <a:endParaRPr lang="es-MX" sz="2800" dirty="0" smtClean="0"/>
          </a:p>
          <a:p>
            <a:pPr>
              <a:buNone/>
            </a:pPr>
            <a:endParaRPr lang="es-MX" sz="2800" dirty="0" smtClean="0"/>
          </a:p>
          <a:p>
            <a:pPr>
              <a:buNone/>
            </a:pPr>
            <a:endParaRPr lang="es-MX" sz="2800" dirty="0"/>
          </a:p>
          <a:p>
            <a:endParaRPr lang="es-MX" sz="2800" dirty="0" smtClean="0"/>
          </a:p>
          <a:p>
            <a:endParaRPr lang="es-MX" sz="2800" dirty="0" smtClean="0"/>
          </a:p>
        </p:txBody>
      </p:sp>
      <p:pic>
        <p:nvPicPr>
          <p:cNvPr id="58370" name="Picture 2" descr="http://www.ontariocountyfair.org/pix/2002%20pics/Draft%20Horse%20Pulling%20Cart%20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2214554"/>
            <a:ext cx="5715040" cy="42821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Newton´s 3</a:t>
            </a:r>
            <a:r>
              <a:rPr lang="es-MX" baseline="30000"/>
              <a:t>rd</a:t>
            </a:r>
            <a:r>
              <a:rPr lang="es-MX"/>
              <a:t> Law</a:t>
            </a:r>
            <a:endParaRPr lang="en-US" baseline="30000"/>
          </a:p>
        </p:txBody>
      </p:sp>
      <p:sp>
        <p:nvSpPr>
          <p:cNvPr id="3174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714348" y="1643050"/>
            <a:ext cx="7896252" cy="4376750"/>
          </a:xfrm>
        </p:spPr>
        <p:txBody>
          <a:bodyPr/>
          <a:lstStyle/>
          <a:p>
            <a:r>
              <a:rPr lang="es-MX" sz="2800" dirty="0" err="1" smtClean="0"/>
              <a:t>How</a:t>
            </a:r>
            <a:r>
              <a:rPr lang="es-MX" sz="2800" dirty="0" smtClean="0"/>
              <a:t> </a:t>
            </a:r>
            <a:r>
              <a:rPr lang="es-MX" sz="2800" dirty="0" err="1" smtClean="0"/>
              <a:t>does</a:t>
            </a:r>
            <a:r>
              <a:rPr lang="es-MX" sz="2800" dirty="0" smtClean="0"/>
              <a:t> </a:t>
            </a:r>
            <a:r>
              <a:rPr lang="es-MX" sz="2800" dirty="0" err="1" smtClean="0"/>
              <a:t>the</a:t>
            </a:r>
            <a:r>
              <a:rPr lang="es-MX" sz="2800" dirty="0" smtClean="0"/>
              <a:t> </a:t>
            </a:r>
            <a:r>
              <a:rPr lang="es-MX" sz="2800" dirty="0" err="1" smtClean="0"/>
              <a:t>horse</a:t>
            </a:r>
            <a:r>
              <a:rPr lang="es-MX" sz="2800" dirty="0" smtClean="0"/>
              <a:t> </a:t>
            </a:r>
            <a:r>
              <a:rPr lang="es-MX" sz="2800" dirty="0" err="1" smtClean="0"/>
              <a:t>pull</a:t>
            </a:r>
            <a:r>
              <a:rPr lang="es-MX" sz="2800" dirty="0" smtClean="0"/>
              <a:t> </a:t>
            </a:r>
            <a:r>
              <a:rPr lang="es-MX" sz="2800" dirty="0" err="1" smtClean="0"/>
              <a:t>the</a:t>
            </a:r>
            <a:r>
              <a:rPr lang="es-MX" sz="2800" dirty="0" smtClean="0"/>
              <a:t> </a:t>
            </a:r>
            <a:r>
              <a:rPr lang="es-MX" sz="2800" dirty="0" err="1" smtClean="0"/>
              <a:t>cart</a:t>
            </a:r>
            <a:r>
              <a:rPr lang="es-MX" sz="2800" dirty="0" smtClean="0"/>
              <a:t>?</a:t>
            </a:r>
            <a:endParaRPr lang="es-MX" sz="2800" dirty="0"/>
          </a:p>
          <a:p>
            <a:pPr>
              <a:buNone/>
            </a:pPr>
            <a:endParaRPr lang="es-MX" sz="2800" dirty="0" smtClean="0"/>
          </a:p>
          <a:p>
            <a:pPr>
              <a:buNone/>
            </a:pPr>
            <a:endParaRPr lang="es-MX" sz="2800" dirty="0" smtClean="0"/>
          </a:p>
          <a:p>
            <a:pPr>
              <a:buNone/>
            </a:pPr>
            <a:endParaRPr lang="es-MX" sz="2800" dirty="0" smtClean="0"/>
          </a:p>
          <a:p>
            <a:pPr>
              <a:buNone/>
            </a:pPr>
            <a:endParaRPr lang="es-MX" sz="2800" dirty="0"/>
          </a:p>
          <a:p>
            <a:endParaRPr lang="es-MX" sz="2800" dirty="0" smtClean="0"/>
          </a:p>
          <a:p>
            <a:endParaRPr lang="es-MX" sz="2800" dirty="0" smtClean="0"/>
          </a:p>
        </p:txBody>
      </p:sp>
      <p:pic>
        <p:nvPicPr>
          <p:cNvPr id="35842" name="Picture 2" descr="http://2.bp.blogspot.com/_C-NzDpA1Yio/R4uIEs3uQeI/AAAAAAAAAAU/h6sOjkSQsF0/s320/HorseCart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2428868"/>
            <a:ext cx="7292809" cy="3714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Newton´s 3</a:t>
            </a:r>
            <a:r>
              <a:rPr lang="es-MX" baseline="30000"/>
              <a:t>rd</a:t>
            </a:r>
            <a:r>
              <a:rPr lang="es-MX"/>
              <a:t> Law</a:t>
            </a:r>
            <a:endParaRPr lang="en-US" baseline="30000"/>
          </a:p>
        </p:txBody>
      </p:sp>
      <p:sp>
        <p:nvSpPr>
          <p:cNvPr id="3174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714348" y="1643050"/>
            <a:ext cx="4000528" cy="4376750"/>
          </a:xfrm>
        </p:spPr>
        <p:txBody>
          <a:bodyPr/>
          <a:lstStyle/>
          <a:p>
            <a:r>
              <a:rPr lang="es-MX" sz="2800" dirty="0" err="1" smtClean="0"/>
              <a:t>The</a:t>
            </a:r>
            <a:r>
              <a:rPr lang="es-MX" sz="2800" dirty="0" smtClean="0"/>
              <a:t> </a:t>
            </a:r>
            <a:r>
              <a:rPr lang="es-MX" sz="2800" dirty="0" err="1" smtClean="0"/>
              <a:t>cart</a:t>
            </a:r>
            <a:r>
              <a:rPr lang="es-MX" sz="2800" dirty="0" smtClean="0"/>
              <a:t> </a:t>
            </a:r>
            <a:r>
              <a:rPr lang="es-MX" sz="2800" dirty="0" err="1" smtClean="0"/>
              <a:t>must</a:t>
            </a:r>
            <a:r>
              <a:rPr lang="es-MX" sz="2800" dirty="0" smtClean="0"/>
              <a:t> </a:t>
            </a:r>
            <a:r>
              <a:rPr lang="es-MX" sz="2800" dirty="0" err="1" smtClean="0"/>
              <a:t>have</a:t>
            </a:r>
            <a:r>
              <a:rPr lang="es-MX" sz="2800" dirty="0" smtClean="0"/>
              <a:t> a net </a:t>
            </a:r>
            <a:r>
              <a:rPr lang="es-MX" sz="2800" dirty="0" err="1" smtClean="0"/>
              <a:t>force</a:t>
            </a:r>
            <a:r>
              <a:rPr lang="es-MX" sz="2800" dirty="0" smtClean="0"/>
              <a:t> forward </a:t>
            </a:r>
            <a:r>
              <a:rPr lang="es-MX" sz="2800" dirty="0" err="1" smtClean="0"/>
              <a:t>to</a:t>
            </a:r>
            <a:r>
              <a:rPr lang="es-MX" sz="2800" dirty="0" smtClean="0"/>
              <a:t> </a:t>
            </a:r>
            <a:r>
              <a:rPr lang="es-MX" sz="2800" dirty="0" err="1" smtClean="0"/>
              <a:t>move</a:t>
            </a:r>
            <a:endParaRPr lang="es-MX" sz="2800" dirty="0" smtClean="0"/>
          </a:p>
          <a:p>
            <a:r>
              <a:rPr lang="es-MX" sz="2800" dirty="0" err="1" smtClean="0"/>
              <a:t>The</a:t>
            </a:r>
            <a:r>
              <a:rPr lang="es-MX" sz="2800" dirty="0" smtClean="0"/>
              <a:t> </a:t>
            </a:r>
            <a:r>
              <a:rPr lang="es-MX" sz="2800" dirty="0" err="1" smtClean="0"/>
              <a:t>horse</a:t>
            </a:r>
            <a:r>
              <a:rPr lang="es-MX" sz="2800" dirty="0" smtClean="0"/>
              <a:t> </a:t>
            </a:r>
            <a:r>
              <a:rPr lang="es-MX" sz="2800" dirty="0" err="1" smtClean="0"/>
              <a:t>must</a:t>
            </a:r>
            <a:r>
              <a:rPr lang="es-MX" sz="2800" dirty="0" smtClean="0"/>
              <a:t> </a:t>
            </a:r>
            <a:r>
              <a:rPr lang="es-MX" sz="2800" dirty="0" err="1" smtClean="0"/>
              <a:t>overcome</a:t>
            </a:r>
            <a:r>
              <a:rPr lang="es-MX" sz="2800" dirty="0" smtClean="0"/>
              <a:t> </a:t>
            </a:r>
            <a:r>
              <a:rPr lang="es-MX" sz="2800" dirty="0" err="1" smtClean="0"/>
              <a:t>the</a:t>
            </a:r>
            <a:r>
              <a:rPr lang="es-MX" sz="2800" dirty="0" smtClean="0"/>
              <a:t> </a:t>
            </a:r>
            <a:r>
              <a:rPr lang="es-MX" sz="2800" dirty="0" err="1" smtClean="0"/>
              <a:t>force</a:t>
            </a:r>
            <a:r>
              <a:rPr lang="es-MX" sz="2800" dirty="0" smtClean="0"/>
              <a:t> </a:t>
            </a:r>
            <a:r>
              <a:rPr lang="es-MX" sz="2800" dirty="0" err="1" smtClean="0"/>
              <a:t>that</a:t>
            </a:r>
            <a:r>
              <a:rPr lang="es-MX" sz="2800" dirty="0" smtClean="0"/>
              <a:t> </a:t>
            </a:r>
            <a:r>
              <a:rPr lang="es-MX" sz="2800" dirty="0" err="1" smtClean="0"/>
              <a:t>the</a:t>
            </a:r>
            <a:r>
              <a:rPr lang="es-MX" sz="2800" dirty="0" smtClean="0"/>
              <a:t> </a:t>
            </a:r>
            <a:r>
              <a:rPr lang="es-MX" sz="2800" dirty="0" err="1" smtClean="0"/>
              <a:t>cart</a:t>
            </a:r>
            <a:r>
              <a:rPr lang="es-MX" sz="2800" dirty="0" smtClean="0"/>
              <a:t> </a:t>
            </a:r>
            <a:r>
              <a:rPr lang="es-MX" sz="2800" dirty="0" err="1" smtClean="0"/>
              <a:t>exerts</a:t>
            </a:r>
            <a:r>
              <a:rPr lang="es-MX" sz="2800" dirty="0" smtClean="0"/>
              <a:t> </a:t>
            </a:r>
            <a:r>
              <a:rPr lang="es-MX" sz="2800" dirty="0" err="1" smtClean="0"/>
              <a:t>on</a:t>
            </a:r>
            <a:r>
              <a:rPr lang="es-MX" sz="2800" dirty="0" smtClean="0"/>
              <a:t> </a:t>
            </a:r>
            <a:r>
              <a:rPr lang="es-MX" sz="2800" dirty="0" err="1" smtClean="0"/>
              <a:t>it</a:t>
            </a:r>
            <a:r>
              <a:rPr lang="es-MX" sz="2800" dirty="0" smtClean="0"/>
              <a:t> </a:t>
            </a:r>
            <a:r>
              <a:rPr lang="es-MX" sz="2800" dirty="0" err="1" smtClean="0"/>
              <a:t>to</a:t>
            </a:r>
            <a:r>
              <a:rPr lang="es-MX" sz="2800" dirty="0" smtClean="0"/>
              <a:t> </a:t>
            </a:r>
            <a:r>
              <a:rPr lang="es-MX" sz="2800" dirty="0" err="1" smtClean="0"/>
              <a:t>move</a:t>
            </a:r>
            <a:endParaRPr lang="es-MX" sz="2800" dirty="0" smtClean="0"/>
          </a:p>
          <a:p>
            <a:pPr>
              <a:buNone/>
            </a:pPr>
            <a:endParaRPr lang="es-MX" sz="2800" dirty="0" smtClean="0"/>
          </a:p>
          <a:p>
            <a:pPr>
              <a:buNone/>
            </a:pPr>
            <a:endParaRPr lang="es-MX" sz="2800" dirty="0" smtClean="0"/>
          </a:p>
          <a:p>
            <a:pPr>
              <a:buNone/>
            </a:pPr>
            <a:endParaRPr lang="es-MX" sz="2800" dirty="0"/>
          </a:p>
          <a:p>
            <a:endParaRPr lang="es-MX" sz="2800" dirty="0" smtClean="0"/>
          </a:p>
          <a:p>
            <a:endParaRPr lang="es-MX" sz="2800" dirty="0" smtClean="0"/>
          </a:p>
        </p:txBody>
      </p:sp>
      <p:pic>
        <p:nvPicPr>
          <p:cNvPr id="35842" name="Picture 2" descr="http://2.bp.blogspot.com/_C-NzDpA1Yio/R4uIEs3uQeI/AAAAAAAAAAU/h6sOjkSQsF0/s320/HorseCart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24" y="2714620"/>
            <a:ext cx="4500562" cy="22924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Important</a:t>
            </a:r>
            <a:endParaRPr lang="en-US"/>
          </a:p>
        </p:txBody>
      </p:sp>
      <p:sp>
        <p:nvSpPr>
          <p:cNvPr id="3277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571472" y="1643050"/>
            <a:ext cx="3571900" cy="4286280"/>
          </a:xfrm>
        </p:spPr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es-MX" sz="3600" dirty="0" smtClean="0"/>
              <a:t>	</a:t>
            </a:r>
            <a:r>
              <a:rPr lang="es-MX" sz="3600" dirty="0" err="1" smtClean="0"/>
              <a:t>The</a:t>
            </a:r>
            <a:r>
              <a:rPr lang="es-MX" sz="3600" dirty="0" smtClean="0"/>
              <a:t> </a:t>
            </a:r>
            <a:r>
              <a:rPr lang="es-MX" sz="3600" dirty="0" err="1"/>
              <a:t>equal</a:t>
            </a:r>
            <a:r>
              <a:rPr lang="es-MX" sz="3600" dirty="0"/>
              <a:t> and </a:t>
            </a:r>
            <a:r>
              <a:rPr lang="es-MX" sz="3600" dirty="0" err="1"/>
              <a:t>opposite</a:t>
            </a:r>
            <a:r>
              <a:rPr lang="es-MX" sz="3600" dirty="0"/>
              <a:t> </a:t>
            </a:r>
            <a:r>
              <a:rPr lang="es-MX" sz="3600" dirty="0" err="1"/>
              <a:t>forces</a:t>
            </a:r>
            <a:r>
              <a:rPr lang="es-MX" sz="3600" dirty="0"/>
              <a:t> do </a:t>
            </a:r>
            <a:r>
              <a:rPr lang="es-MX" sz="3600" b="1" dirty="0" err="1"/>
              <a:t>not</a:t>
            </a:r>
            <a:r>
              <a:rPr lang="es-MX" sz="3600" dirty="0"/>
              <a:t> </a:t>
            </a:r>
            <a:r>
              <a:rPr lang="es-MX" sz="3600" dirty="0" err="1"/>
              <a:t>act</a:t>
            </a:r>
            <a:r>
              <a:rPr lang="es-MX" sz="3600" dirty="0"/>
              <a:t> </a:t>
            </a:r>
            <a:r>
              <a:rPr lang="es-MX" sz="3600" dirty="0" err="1"/>
              <a:t>on</a:t>
            </a:r>
            <a:r>
              <a:rPr lang="es-MX" sz="3600" dirty="0"/>
              <a:t> </a:t>
            </a:r>
            <a:r>
              <a:rPr lang="es-MX" sz="3600" dirty="0" err="1"/>
              <a:t>the</a:t>
            </a:r>
            <a:r>
              <a:rPr lang="es-MX" sz="3600" dirty="0"/>
              <a:t> </a:t>
            </a:r>
            <a:r>
              <a:rPr lang="es-MX" sz="3600" dirty="0" err="1"/>
              <a:t>same</a:t>
            </a:r>
            <a:r>
              <a:rPr lang="es-MX" sz="3600" dirty="0"/>
              <a:t> </a:t>
            </a:r>
            <a:r>
              <a:rPr lang="es-MX" sz="3600" dirty="0" err="1"/>
              <a:t>body</a:t>
            </a:r>
            <a:r>
              <a:rPr lang="es-MX" sz="3600" dirty="0"/>
              <a:t>!</a:t>
            </a:r>
            <a:endParaRPr lang="en-US" sz="1200" dirty="0"/>
          </a:p>
        </p:txBody>
      </p:sp>
      <p:pic>
        <p:nvPicPr>
          <p:cNvPr id="4" name="Picture 7" descr="punch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143372" y="1289048"/>
            <a:ext cx="5000628" cy="3333752"/>
          </a:xfrm>
          <a:prstGeom prst="rect">
            <a:avLst/>
          </a:prstGeom>
          <a:noFill/>
        </p:spPr>
      </p:pic>
      <p:sp>
        <p:nvSpPr>
          <p:cNvPr id="5" name="Text Box 13"/>
          <p:cNvSpPr txBox="1">
            <a:spLocks noChangeArrowheads="1"/>
          </p:cNvSpPr>
          <p:nvPr/>
        </p:nvSpPr>
        <p:spPr bwMode="auto">
          <a:xfrm>
            <a:off x="4071934" y="5143512"/>
            <a:ext cx="2743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 err="1">
                <a:latin typeface="Times New Roman" pitchFamily="18" charset="0"/>
              </a:rPr>
              <a:t>F</a:t>
            </a:r>
            <a:r>
              <a:rPr lang="en-US" sz="3200" b="1" baseline="-25000" dirty="0" err="1">
                <a:latin typeface="Times New Roman" pitchFamily="18" charset="0"/>
              </a:rPr>
              <a:t>head</a:t>
            </a:r>
            <a:r>
              <a:rPr lang="en-US" sz="3200" b="1" baseline="-25000" dirty="0">
                <a:latin typeface="Times New Roman" pitchFamily="18" charset="0"/>
              </a:rPr>
              <a:t> on hand  </a:t>
            </a:r>
            <a:endParaRPr lang="en-US" sz="3200" b="1" dirty="0">
              <a:latin typeface="Times New Roman" pitchFamily="18" charset="0"/>
            </a:endParaRP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6286512" y="5143512"/>
            <a:ext cx="3276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latin typeface="Times New Roman" pitchFamily="18" charset="0"/>
              </a:rPr>
              <a:t>= 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</a:rPr>
              <a:t>F</a:t>
            </a:r>
            <a:r>
              <a:rPr lang="en-US" sz="3200" b="1" baseline="-25000" dirty="0" err="1">
                <a:solidFill>
                  <a:srgbClr val="FF0000"/>
                </a:solidFill>
                <a:latin typeface="Times New Roman" pitchFamily="18" charset="0"/>
              </a:rPr>
              <a:t>hand</a:t>
            </a:r>
            <a:r>
              <a:rPr lang="en-US" sz="3200" b="1" baseline="-25000" dirty="0">
                <a:solidFill>
                  <a:srgbClr val="FF0000"/>
                </a:solidFill>
                <a:latin typeface="Times New Roman" pitchFamily="18" charset="0"/>
              </a:rPr>
              <a:t> on head</a:t>
            </a:r>
          </a:p>
        </p:txBody>
      </p:sp>
      <p:sp>
        <p:nvSpPr>
          <p:cNvPr id="7" name="Line 17"/>
          <p:cNvSpPr>
            <a:spLocks noChangeShapeType="1"/>
          </p:cNvSpPr>
          <p:nvPr/>
        </p:nvSpPr>
        <p:spPr bwMode="auto">
          <a:xfrm flipV="1">
            <a:off x="4419600" y="3143248"/>
            <a:ext cx="2438416" cy="2114552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8" name="Line 18"/>
          <p:cNvSpPr>
            <a:spLocks noChangeShapeType="1"/>
          </p:cNvSpPr>
          <p:nvPr/>
        </p:nvSpPr>
        <p:spPr bwMode="auto">
          <a:xfrm flipH="1" flipV="1">
            <a:off x="6929454" y="3071810"/>
            <a:ext cx="4746" cy="218599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5143504" y="3143248"/>
            <a:ext cx="1714512" cy="1588"/>
          </a:xfrm>
          <a:prstGeom prst="straightConnector1">
            <a:avLst/>
          </a:prstGeom>
          <a:ln w="50800">
            <a:solidFill>
              <a:srgbClr val="00206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6929454" y="3143248"/>
            <a:ext cx="1714512" cy="1588"/>
          </a:xfrm>
          <a:prstGeom prst="straightConnector1">
            <a:avLst/>
          </a:prstGeom>
          <a:ln w="50800">
            <a:solidFill>
              <a:srgbClr val="FF000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build="p" autoUpdateAnimBg="0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tx1"/>
                </a:solidFill>
                <a:latin typeface="Times New Roman" pitchFamily="18" charset="0"/>
              </a:rPr>
              <a:t>Everyday Forces</a:t>
            </a:r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b="1" i="1" smtClean="0">
                <a:latin typeface="Times New Roman" pitchFamily="18" charset="0"/>
              </a:rPr>
              <a:t>Weight</a:t>
            </a:r>
            <a:r>
              <a:rPr lang="en-US" smtClean="0">
                <a:latin typeface="Times New Roman" pitchFamily="18" charset="0"/>
              </a:rPr>
              <a:t>: This is the force of gravity.  Or gravity acting on a mass.  </a:t>
            </a:r>
            <a:br>
              <a:rPr lang="en-US" smtClean="0">
                <a:latin typeface="Times New Roman" pitchFamily="18" charset="0"/>
              </a:rPr>
            </a:br>
            <a:r>
              <a:rPr lang="en-US" b="1" smtClean="0">
                <a:latin typeface="Times New Roman" pitchFamily="18" charset="0"/>
              </a:rPr>
              <a:t>One of the few non-contact forces!</a:t>
            </a:r>
            <a:r>
              <a:rPr lang="en-US" smtClean="0">
                <a:latin typeface="Times New Roman" pitchFamily="18" charset="0"/>
              </a:rPr>
              <a:t>	</a:t>
            </a:r>
            <a:br>
              <a:rPr lang="en-US" smtClean="0">
                <a:latin typeface="Times New Roman" pitchFamily="18" charset="0"/>
              </a:rPr>
            </a:br>
            <a:r>
              <a:rPr lang="en-US" smtClean="0">
                <a:latin typeface="Times New Roman" pitchFamily="18" charset="0"/>
              </a:rPr>
              <a:t>	</a:t>
            </a:r>
            <a:r>
              <a:rPr lang="en-US" sz="3300" b="1" smtClean="0">
                <a:latin typeface="Times New Roman" pitchFamily="18" charset="0"/>
              </a:rPr>
              <a:t>F</a:t>
            </a:r>
            <a:r>
              <a:rPr lang="en-US" sz="2300" b="1" smtClean="0">
                <a:latin typeface="Times New Roman" pitchFamily="18" charset="0"/>
              </a:rPr>
              <a:t>g</a:t>
            </a:r>
            <a:r>
              <a:rPr lang="en-US" sz="3300" b="1" smtClean="0">
                <a:latin typeface="Times New Roman" pitchFamily="18" charset="0"/>
              </a:rPr>
              <a:t> = mg                   (W = mg)</a:t>
            </a:r>
          </a:p>
          <a:p>
            <a:pPr marL="1371600" lvl="2" indent="-457200" eaLnBrk="1" hangingPunct="1">
              <a:buFontTx/>
              <a:buNone/>
            </a:pPr>
            <a:r>
              <a:rPr lang="en-US" sz="2600" b="1" smtClean="0">
                <a:latin typeface="Times New Roman" pitchFamily="18" charset="0"/>
              </a:rPr>
              <a:t> 	</a:t>
            </a:r>
          </a:p>
          <a:p>
            <a:pPr marL="609600" indent="-609600" eaLnBrk="1" hangingPunct="1">
              <a:buFontTx/>
              <a:buNone/>
            </a:pPr>
            <a:r>
              <a:rPr lang="en-US" smtClean="0">
                <a:latin typeface="Times New Roman" pitchFamily="18" charset="0"/>
              </a:rPr>
              <a:t>2.  </a:t>
            </a:r>
            <a:r>
              <a:rPr lang="en-US" b="1" i="1" smtClean="0">
                <a:latin typeface="Times New Roman" pitchFamily="18" charset="0"/>
              </a:rPr>
              <a:t>Normal Force, F</a:t>
            </a:r>
            <a:r>
              <a:rPr lang="en-US" b="1" i="1" baseline="-25000" smtClean="0">
                <a:latin typeface="Times New Roman" pitchFamily="18" charset="0"/>
              </a:rPr>
              <a:t>N</a:t>
            </a:r>
            <a:r>
              <a:rPr lang="en-US" smtClean="0">
                <a:latin typeface="Times New Roman" pitchFamily="18" charset="0"/>
              </a:rPr>
              <a:t>: The force a surface applies to an object.  </a:t>
            </a:r>
            <a:r>
              <a:rPr lang="en-US" i="1" smtClean="0">
                <a:latin typeface="Times New Roman" pitchFamily="18" charset="0"/>
              </a:rPr>
              <a:t>It is always </a:t>
            </a:r>
            <a:r>
              <a:rPr lang="en-US" i="1" u="sng" smtClean="0">
                <a:latin typeface="Times New Roman" pitchFamily="18" charset="0"/>
              </a:rPr>
              <a:t>perpendicular</a:t>
            </a:r>
            <a:r>
              <a:rPr lang="en-US" i="1" smtClean="0">
                <a:latin typeface="Times New Roman" pitchFamily="18" charset="0"/>
              </a:rPr>
              <a:t> to surface</a:t>
            </a:r>
          </a:p>
        </p:txBody>
      </p:sp>
      <p:sp>
        <p:nvSpPr>
          <p:cNvPr id="150532" name="Line 4"/>
          <p:cNvSpPr>
            <a:spLocks noChangeShapeType="1"/>
          </p:cNvSpPr>
          <p:nvPr/>
        </p:nvSpPr>
        <p:spPr bwMode="auto">
          <a:xfrm flipV="1">
            <a:off x="5334000" y="6019800"/>
            <a:ext cx="3048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150533" name="Line 5"/>
          <p:cNvSpPr>
            <a:spLocks noChangeShapeType="1"/>
          </p:cNvSpPr>
          <p:nvPr/>
        </p:nvSpPr>
        <p:spPr bwMode="auto">
          <a:xfrm flipH="1" flipV="1">
            <a:off x="6705600" y="5257800"/>
            <a:ext cx="152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0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50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50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50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50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531" grpId="0" build="p"/>
      <p:bldP spid="150532" grpId="0" animBg="1"/>
      <p:bldP spid="15053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tx1"/>
                </a:solidFill>
                <a:latin typeface="Times New Roman" pitchFamily="18" charset="0"/>
              </a:rPr>
              <a:t>Everyday Forces</a:t>
            </a:r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AutoNum type="arabicPeriod" startAt="3"/>
            </a:pPr>
            <a:r>
              <a:rPr lang="en-US" b="1" i="1" smtClean="0">
                <a:latin typeface="Times New Roman" pitchFamily="18" charset="0"/>
              </a:rPr>
              <a:t>Tension, F</a:t>
            </a:r>
            <a:r>
              <a:rPr lang="en-US" b="1" i="1" baseline="-25000" smtClean="0">
                <a:latin typeface="Times New Roman" pitchFamily="18" charset="0"/>
              </a:rPr>
              <a:t>T</a:t>
            </a:r>
            <a:r>
              <a:rPr lang="en-US" smtClean="0">
                <a:latin typeface="Times New Roman" pitchFamily="18" charset="0"/>
              </a:rPr>
              <a:t>:  The force applied by a rope.  Or the force in a rope.  Ropes only pull. </a:t>
            </a:r>
            <a:r>
              <a:rPr lang="en-US" i="1" smtClean="0">
                <a:latin typeface="Times New Roman" pitchFamily="18" charset="0"/>
              </a:rPr>
              <a:t>The rope acts on the object, </a:t>
            </a:r>
            <a:r>
              <a:rPr lang="en-US" b="1" i="1" smtClean="0">
                <a:latin typeface="Times New Roman" pitchFamily="18" charset="0"/>
              </a:rPr>
              <a:t>not</a:t>
            </a:r>
            <a:r>
              <a:rPr lang="en-US" i="1" smtClean="0">
                <a:latin typeface="Times New Roman" pitchFamily="18" charset="0"/>
              </a:rPr>
              <a:t> the person or machine</a:t>
            </a:r>
            <a:endParaRPr lang="en-US" smtClean="0">
              <a:latin typeface="Times New Roman" pitchFamily="18" charset="0"/>
            </a:endParaRPr>
          </a:p>
          <a:p>
            <a:pPr marL="609600" indent="-609600" eaLnBrk="1" hangingPunct="1">
              <a:buFontTx/>
              <a:buAutoNum type="arabicPeriod" startAt="3"/>
            </a:pPr>
            <a:r>
              <a:rPr lang="en-US" b="1" i="1" smtClean="0">
                <a:latin typeface="Times New Roman" pitchFamily="18" charset="0"/>
              </a:rPr>
              <a:t>Friction, F</a:t>
            </a:r>
            <a:r>
              <a:rPr lang="en-US" b="1" i="1" baseline="-25000" smtClean="0">
                <a:latin typeface="Times New Roman" pitchFamily="18" charset="0"/>
              </a:rPr>
              <a:t>k</a:t>
            </a:r>
            <a:r>
              <a:rPr lang="en-US" b="1" i="1" smtClean="0">
                <a:latin typeface="Times New Roman" pitchFamily="18" charset="0"/>
              </a:rPr>
              <a:t> or F</a:t>
            </a:r>
            <a:r>
              <a:rPr lang="en-US" b="1" i="1" baseline="-25000" smtClean="0">
                <a:latin typeface="Times New Roman" pitchFamily="18" charset="0"/>
              </a:rPr>
              <a:t>s</a:t>
            </a:r>
            <a:r>
              <a:rPr lang="en-US" smtClean="0">
                <a:latin typeface="Times New Roman" pitchFamily="18" charset="0"/>
              </a:rPr>
              <a:t>:  The force a surface applies that resists motion or an applied force.  </a:t>
            </a:r>
            <a:r>
              <a:rPr lang="en-US" i="1" smtClean="0">
                <a:latin typeface="Times New Roman" pitchFamily="18" charset="0"/>
              </a:rPr>
              <a:t>Always parallel to the surface opposite motion or potential motion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1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1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55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tx1"/>
                </a:solidFill>
                <a:latin typeface="Times New Roman" pitchFamily="18" charset="0"/>
              </a:rPr>
              <a:t>Everyday Forces</a:t>
            </a:r>
          </a:p>
        </p:txBody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 startAt="5"/>
            </a:pPr>
            <a:r>
              <a:rPr lang="en-US" b="1" i="1" dirty="0" smtClean="0">
                <a:latin typeface="Times New Roman" pitchFamily="18" charset="0"/>
              </a:rPr>
              <a:t>Applied Force</a:t>
            </a:r>
            <a:r>
              <a:rPr lang="en-US" dirty="0" smtClean="0">
                <a:latin typeface="Times New Roman" pitchFamily="18" charset="0"/>
              </a:rPr>
              <a:t>:  A force applied by some object, like a person, that does not fall into any previous category.  </a:t>
            </a:r>
            <a:r>
              <a:rPr lang="en-US" i="1" dirty="0" smtClean="0">
                <a:latin typeface="Times New Roman" pitchFamily="18" charset="0"/>
              </a:rPr>
              <a:t>In the direction specified.</a:t>
            </a:r>
          </a:p>
          <a:p>
            <a:pPr marL="990600" lvl="1" indent="-533400" eaLnBrk="1" hangingPunct="1">
              <a:lnSpc>
                <a:spcPct val="90000"/>
              </a:lnSpc>
              <a:buFontTx/>
              <a:buNone/>
            </a:pPr>
            <a:r>
              <a:rPr lang="en-US" i="1" dirty="0" smtClean="0">
                <a:latin typeface="Times New Roman" pitchFamily="18" charset="0"/>
              </a:rPr>
              <a:t> </a:t>
            </a:r>
          </a:p>
          <a:p>
            <a:pPr marL="990600" lvl="1" indent="-533400" eaLnBrk="1" hangingPunct="1">
              <a:lnSpc>
                <a:spcPct val="90000"/>
              </a:lnSpc>
              <a:buFontTx/>
              <a:buNone/>
            </a:pPr>
            <a:r>
              <a:rPr lang="en-US" i="1" dirty="0" smtClean="0">
                <a:latin typeface="Times New Roman" pitchFamily="18" charset="0"/>
              </a:rPr>
              <a:t>Note: 	Applied forces cannot act unless it is  	TOUCHING another object.</a:t>
            </a:r>
          </a:p>
          <a:p>
            <a:pPr marL="990600" lvl="1" indent="-533400" eaLnBrk="1" hangingPunct="1">
              <a:lnSpc>
                <a:spcPct val="90000"/>
              </a:lnSpc>
              <a:buFontTx/>
              <a:buNone/>
            </a:pPr>
            <a:endParaRPr lang="en-US" i="1" dirty="0" smtClean="0">
              <a:latin typeface="Times New Roman" pitchFamily="18" charset="0"/>
            </a:endParaRPr>
          </a:p>
          <a:p>
            <a:pPr marL="990600" lvl="1" indent="-533400" eaLnBrk="1" hangingPunct="1">
              <a:lnSpc>
                <a:spcPct val="90000"/>
              </a:lnSpc>
              <a:buFontTx/>
              <a:buNone/>
            </a:pPr>
            <a:r>
              <a:rPr lang="en-US" i="1" dirty="0" smtClean="0">
                <a:latin typeface="Times New Roman" pitchFamily="18" charset="0"/>
              </a:rPr>
              <a:t>Question:	How many forces are on a ball AFTER 	you've thrown it?</a:t>
            </a:r>
          </a:p>
          <a:p>
            <a:pPr marL="990600" lvl="1" indent="-533400" eaLnBrk="1" hangingPunct="1">
              <a:lnSpc>
                <a:spcPct val="90000"/>
              </a:lnSpc>
              <a:buFontTx/>
              <a:buNone/>
            </a:pPr>
            <a:endParaRPr lang="en-US" i="1" dirty="0" smtClean="0">
              <a:latin typeface="Times New Roman" pitchFamily="18" charset="0"/>
            </a:endParaRPr>
          </a:p>
        </p:txBody>
      </p:sp>
      <p:sp>
        <p:nvSpPr>
          <p:cNvPr id="163844" name="Text Box 4"/>
          <p:cNvSpPr txBox="1">
            <a:spLocks noChangeArrowheads="1"/>
          </p:cNvSpPr>
          <p:nvPr/>
        </p:nvSpPr>
        <p:spPr bwMode="auto">
          <a:xfrm>
            <a:off x="4786314" y="6286520"/>
            <a:ext cx="3733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TWO</a:t>
            </a:r>
            <a:r>
              <a:rPr lang="en-US" dirty="0"/>
              <a:t> if you count air friction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3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3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3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63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43" grpId="0" build="p"/>
      <p:bldP spid="16384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s-MX" sz="2800" dirty="0" err="1"/>
              <a:t>The</a:t>
            </a:r>
            <a:r>
              <a:rPr lang="es-MX" sz="2800" dirty="0"/>
              <a:t> </a:t>
            </a:r>
            <a:r>
              <a:rPr lang="es-MX" sz="2800" dirty="0" err="1"/>
              <a:t>extension</a:t>
            </a:r>
            <a:r>
              <a:rPr lang="es-MX" sz="2800" dirty="0"/>
              <a:t> of a </a:t>
            </a:r>
            <a:r>
              <a:rPr lang="es-MX" sz="2800" dirty="0" err="1"/>
              <a:t>spring</a:t>
            </a:r>
            <a:r>
              <a:rPr lang="es-MX" sz="2800" dirty="0"/>
              <a:t> </a:t>
            </a:r>
            <a:r>
              <a:rPr lang="es-MX" sz="2800" dirty="0" err="1"/>
              <a:t>which</a:t>
            </a:r>
            <a:r>
              <a:rPr lang="es-MX" sz="2800" dirty="0"/>
              <a:t> </a:t>
            </a:r>
            <a:r>
              <a:rPr lang="es-MX" sz="2800" dirty="0" err="1"/>
              <a:t>obeys</a:t>
            </a:r>
            <a:r>
              <a:rPr lang="es-MX" sz="2800" dirty="0"/>
              <a:t> </a:t>
            </a:r>
            <a:r>
              <a:rPr lang="es-MX" sz="2800" dirty="0" err="1"/>
              <a:t>Hooke´s</a:t>
            </a:r>
            <a:r>
              <a:rPr lang="es-MX" sz="2800" dirty="0"/>
              <a:t> </a:t>
            </a:r>
            <a:r>
              <a:rPr lang="es-MX" sz="2800" dirty="0" err="1"/>
              <a:t>law</a:t>
            </a:r>
            <a:r>
              <a:rPr lang="es-MX" sz="2800" dirty="0"/>
              <a:t> </a:t>
            </a:r>
            <a:r>
              <a:rPr lang="es-MX" sz="2800" dirty="0" err="1"/>
              <a:t>is</a:t>
            </a:r>
            <a:r>
              <a:rPr lang="es-MX" sz="2800" dirty="0"/>
              <a:t> </a:t>
            </a:r>
            <a:r>
              <a:rPr lang="es-MX" sz="2800" dirty="0" err="1"/>
              <a:t>directly</a:t>
            </a:r>
            <a:r>
              <a:rPr lang="es-MX" sz="2800" dirty="0"/>
              <a:t> </a:t>
            </a:r>
            <a:r>
              <a:rPr lang="es-MX" sz="2800" dirty="0" err="1"/>
              <a:t>proportional</a:t>
            </a:r>
            <a:r>
              <a:rPr lang="es-MX" sz="2800" dirty="0"/>
              <a:t> </a:t>
            </a:r>
            <a:r>
              <a:rPr lang="es-MX" sz="2800" dirty="0" err="1"/>
              <a:t>to</a:t>
            </a:r>
            <a:r>
              <a:rPr lang="es-MX" sz="2800" dirty="0"/>
              <a:t> </a:t>
            </a:r>
            <a:r>
              <a:rPr lang="es-MX" sz="2800" dirty="0" err="1"/>
              <a:t>the</a:t>
            </a:r>
            <a:r>
              <a:rPr lang="es-MX" sz="2800" dirty="0"/>
              <a:t> </a:t>
            </a:r>
            <a:r>
              <a:rPr lang="es-MX" sz="2800" dirty="0" err="1"/>
              <a:t>extending</a:t>
            </a:r>
            <a:r>
              <a:rPr lang="es-MX" sz="2800" dirty="0"/>
              <a:t> </a:t>
            </a:r>
            <a:r>
              <a:rPr lang="es-MX" sz="2800" dirty="0" err="1" smtClean="0"/>
              <a:t>tension</a:t>
            </a:r>
            <a:endParaRPr lang="es-MX" sz="2800" dirty="0" smtClean="0"/>
          </a:p>
          <a:p>
            <a:pPr>
              <a:lnSpc>
                <a:spcPct val="90000"/>
              </a:lnSpc>
            </a:pPr>
            <a:r>
              <a:rPr lang="es-MX" sz="2800" dirty="0" smtClean="0"/>
              <a:t>F = </a:t>
            </a:r>
            <a:r>
              <a:rPr lang="es-MX" sz="2800" dirty="0" err="1" smtClean="0"/>
              <a:t>kx</a:t>
            </a:r>
            <a:endParaRPr lang="es-MX" sz="2800" dirty="0"/>
          </a:p>
          <a:p>
            <a:pPr>
              <a:lnSpc>
                <a:spcPct val="90000"/>
              </a:lnSpc>
            </a:pPr>
            <a:r>
              <a:rPr lang="es-MX" sz="2800" dirty="0" smtClean="0"/>
              <a:t>k </a:t>
            </a:r>
            <a:r>
              <a:rPr lang="es-MX" sz="2800" dirty="0" err="1"/>
              <a:t>is</a:t>
            </a:r>
            <a:r>
              <a:rPr lang="es-MX" sz="2800" dirty="0"/>
              <a:t> </a:t>
            </a:r>
            <a:r>
              <a:rPr lang="es-MX" sz="2800" dirty="0" err="1"/>
              <a:t>the</a:t>
            </a:r>
            <a:r>
              <a:rPr lang="es-MX" sz="2800" dirty="0"/>
              <a:t> </a:t>
            </a:r>
            <a:r>
              <a:rPr lang="es-MX" sz="2800" dirty="0" err="1"/>
              <a:t>tension</a:t>
            </a:r>
            <a:r>
              <a:rPr lang="es-MX" sz="2800" dirty="0"/>
              <a:t> </a:t>
            </a:r>
            <a:r>
              <a:rPr lang="es-MX" sz="2800" dirty="0" err="1"/>
              <a:t>required</a:t>
            </a:r>
            <a:r>
              <a:rPr lang="es-MX" sz="2800" dirty="0"/>
              <a:t> </a:t>
            </a:r>
            <a:r>
              <a:rPr lang="es-MX" sz="2800" dirty="0" err="1"/>
              <a:t>to</a:t>
            </a:r>
            <a:r>
              <a:rPr lang="es-MX" sz="2800" dirty="0"/>
              <a:t> produce </a:t>
            </a:r>
            <a:r>
              <a:rPr lang="es-MX" sz="2800" dirty="0" err="1"/>
              <a:t>unit</a:t>
            </a:r>
            <a:r>
              <a:rPr lang="es-MX" sz="2800" dirty="0"/>
              <a:t> </a:t>
            </a:r>
            <a:r>
              <a:rPr lang="es-MX" sz="2800" dirty="0" err="1"/>
              <a:t>extension</a:t>
            </a:r>
            <a:r>
              <a:rPr lang="es-MX" sz="2800" dirty="0"/>
              <a:t> (</a:t>
            </a:r>
            <a:r>
              <a:rPr lang="es-MX" sz="2800" dirty="0" err="1"/>
              <a:t>called</a:t>
            </a:r>
            <a:r>
              <a:rPr lang="es-MX" sz="2800" dirty="0"/>
              <a:t> </a:t>
            </a:r>
            <a:r>
              <a:rPr lang="es-MX" sz="2800" dirty="0" err="1"/>
              <a:t>the</a:t>
            </a:r>
            <a:r>
              <a:rPr lang="es-MX" sz="2800" dirty="0"/>
              <a:t> </a:t>
            </a:r>
            <a:r>
              <a:rPr lang="es-MX" sz="2800" b="1" dirty="0" err="1"/>
              <a:t>spring</a:t>
            </a:r>
            <a:r>
              <a:rPr lang="es-MX" sz="2800" b="1" dirty="0"/>
              <a:t> </a:t>
            </a:r>
            <a:r>
              <a:rPr lang="es-MX" sz="2800" b="1" dirty="0" err="1"/>
              <a:t>constant</a:t>
            </a:r>
            <a:r>
              <a:rPr lang="es-MX" sz="2800" b="1" dirty="0"/>
              <a:t> </a:t>
            </a:r>
            <a:r>
              <a:rPr lang="es-MX" sz="2800" dirty="0"/>
              <a:t>and </a:t>
            </a:r>
            <a:r>
              <a:rPr lang="es-MX" sz="2800" dirty="0" err="1"/>
              <a:t>measured</a:t>
            </a:r>
            <a:r>
              <a:rPr lang="es-MX" sz="2800" dirty="0"/>
              <a:t> in Nm</a:t>
            </a:r>
            <a:r>
              <a:rPr lang="es-MX" sz="2800" baseline="30000" dirty="0"/>
              <a:t>-1</a:t>
            </a:r>
            <a:r>
              <a:rPr lang="es-MX" sz="2800" dirty="0" smtClean="0"/>
              <a:t>)</a:t>
            </a:r>
          </a:p>
          <a:p>
            <a:pPr>
              <a:lnSpc>
                <a:spcPct val="90000"/>
              </a:lnSpc>
            </a:pPr>
            <a:r>
              <a:rPr lang="es-MX" sz="2800" dirty="0" smtClean="0"/>
              <a:t>x </a:t>
            </a:r>
            <a:r>
              <a:rPr lang="es-MX" sz="2800" dirty="0" err="1" smtClean="0"/>
              <a:t>is</a:t>
            </a:r>
            <a:r>
              <a:rPr lang="es-MX" sz="2800" dirty="0" smtClean="0"/>
              <a:t> </a:t>
            </a:r>
            <a:r>
              <a:rPr lang="es-MX" sz="2800" dirty="0" err="1" smtClean="0"/>
              <a:t>the</a:t>
            </a:r>
            <a:r>
              <a:rPr lang="es-MX" sz="2800" dirty="0" smtClean="0"/>
              <a:t> </a:t>
            </a:r>
            <a:r>
              <a:rPr lang="es-MX" sz="2800" dirty="0" err="1" smtClean="0"/>
              <a:t>extension</a:t>
            </a:r>
            <a:r>
              <a:rPr lang="es-MX" sz="2800" dirty="0" smtClean="0"/>
              <a:t> of </a:t>
            </a:r>
            <a:r>
              <a:rPr lang="es-MX" sz="2800" dirty="0" err="1" smtClean="0"/>
              <a:t>the</a:t>
            </a:r>
            <a:r>
              <a:rPr lang="es-MX" sz="2800" dirty="0" smtClean="0"/>
              <a:t> </a:t>
            </a:r>
            <a:r>
              <a:rPr lang="es-MX" sz="2800" dirty="0" err="1" smtClean="0"/>
              <a:t>spring</a:t>
            </a:r>
            <a:r>
              <a:rPr lang="es-MX" sz="2800" dirty="0" smtClean="0"/>
              <a:t> </a:t>
            </a:r>
            <a:r>
              <a:rPr lang="es-MX" sz="2800" dirty="0" err="1" smtClean="0"/>
              <a:t>from</a:t>
            </a:r>
            <a:r>
              <a:rPr lang="es-MX" sz="2800" dirty="0" smtClean="0"/>
              <a:t> </a:t>
            </a:r>
            <a:r>
              <a:rPr lang="es-MX" sz="2800" dirty="0" err="1" smtClean="0"/>
              <a:t>its</a:t>
            </a:r>
            <a:r>
              <a:rPr lang="es-MX" sz="2800" dirty="0" smtClean="0"/>
              <a:t> </a:t>
            </a:r>
            <a:r>
              <a:rPr lang="es-MX" sz="2800" dirty="0" err="1" smtClean="0"/>
              <a:t>naturual</a:t>
            </a:r>
            <a:r>
              <a:rPr lang="es-MX" sz="2800" dirty="0" smtClean="0"/>
              <a:t> position</a:t>
            </a:r>
            <a:endParaRPr lang="es-MX" sz="2800" dirty="0"/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Springs – </a:t>
            </a:r>
            <a:r>
              <a:rPr lang="es-MX" dirty="0" err="1" smtClean="0"/>
              <a:t>Hooke’s</a:t>
            </a:r>
            <a:r>
              <a:rPr lang="es-MX" dirty="0" smtClean="0"/>
              <a:t> </a:t>
            </a:r>
            <a:r>
              <a:rPr lang="es-MX" dirty="0" err="1" smtClean="0"/>
              <a:t>Law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Spring </a:t>
            </a:r>
            <a:r>
              <a:rPr lang="es-MX" dirty="0" err="1" smtClean="0"/>
              <a:t>Diagram</a:t>
            </a:r>
            <a:endParaRPr lang="es-MX" dirty="0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500166" y="2000240"/>
            <a:ext cx="2655888" cy="4029075"/>
            <a:chOff x="1968" y="1248"/>
            <a:chExt cx="1673" cy="2538"/>
          </a:xfrm>
        </p:grpSpPr>
        <p:pic>
          <p:nvPicPr>
            <p:cNvPr id="22532" name="Picture 4" descr="spri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968" y="1248"/>
              <a:ext cx="1673" cy="2538"/>
            </a:xfrm>
            <a:prstGeom prst="rect">
              <a:avLst/>
            </a:prstGeom>
            <a:noFill/>
          </p:spPr>
        </p:pic>
        <p:sp>
          <p:nvSpPr>
            <p:cNvPr id="22533" name="Text Box 5"/>
            <p:cNvSpPr txBox="1">
              <a:spLocks noChangeArrowheads="1"/>
            </p:cNvSpPr>
            <p:nvPr/>
          </p:nvSpPr>
          <p:spPr bwMode="auto">
            <a:xfrm>
              <a:off x="2688" y="2400"/>
              <a:ext cx="288" cy="288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 type="none" w="lg" len="med"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ES_tradnl" sz="2400" b="1">
                  <a:latin typeface="Tahoma" pitchFamily="34" charset="0"/>
                </a:rPr>
                <a:t>x</a:t>
              </a:r>
              <a:endParaRPr lang="en-US" sz="2400" b="1">
                <a:latin typeface="Tahoma" pitchFamily="34" charset="0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4643438" y="1357298"/>
            <a:ext cx="400052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 smtClean="0">
                <a:latin typeface="+mn-lt"/>
              </a:rPr>
              <a:t>For the spring:</a:t>
            </a:r>
          </a:p>
          <a:p>
            <a:endParaRPr lang="en-CA" sz="2400" dirty="0" smtClean="0">
              <a:latin typeface="+mn-lt"/>
            </a:endParaRPr>
          </a:p>
          <a:p>
            <a:r>
              <a:rPr lang="en-CA" sz="2400" dirty="0" err="1" smtClean="0">
                <a:latin typeface="+mn-lt"/>
              </a:rPr>
              <a:t>F</a:t>
            </a:r>
            <a:r>
              <a:rPr lang="en-CA" sz="1600" dirty="0" err="1" smtClean="0">
                <a:latin typeface="+mn-lt"/>
              </a:rPr>
              <a:t>net</a:t>
            </a:r>
            <a:r>
              <a:rPr lang="en-CA" sz="2400" dirty="0" smtClean="0">
                <a:latin typeface="+mn-lt"/>
              </a:rPr>
              <a:t> = F</a:t>
            </a:r>
            <a:r>
              <a:rPr lang="en-CA" sz="1600" dirty="0" smtClean="0">
                <a:latin typeface="+mn-lt"/>
              </a:rPr>
              <a:t>s</a:t>
            </a:r>
            <a:r>
              <a:rPr lang="en-CA" sz="2400" dirty="0" smtClean="0">
                <a:latin typeface="+mn-lt"/>
              </a:rPr>
              <a:t> -  </a:t>
            </a:r>
            <a:r>
              <a:rPr lang="en-CA" sz="2400" dirty="0" err="1" smtClean="0">
                <a:latin typeface="+mn-lt"/>
              </a:rPr>
              <a:t>F</a:t>
            </a:r>
            <a:r>
              <a:rPr lang="en-CA" sz="1600" dirty="0" err="1" smtClean="0">
                <a:latin typeface="+mn-lt"/>
              </a:rPr>
              <a:t>g</a:t>
            </a:r>
            <a:endParaRPr lang="en-CA" sz="2400" dirty="0" smtClean="0">
              <a:latin typeface="+mn-lt"/>
            </a:endParaRPr>
          </a:p>
          <a:p>
            <a:endParaRPr lang="en-CA" sz="2400" dirty="0" smtClean="0">
              <a:latin typeface="+mn-lt"/>
            </a:endParaRPr>
          </a:p>
          <a:p>
            <a:r>
              <a:rPr lang="en-CA" sz="2400" dirty="0" smtClean="0">
                <a:latin typeface="+mn-lt"/>
              </a:rPr>
              <a:t>If the mass is motionless, </a:t>
            </a:r>
            <a:r>
              <a:rPr lang="en-CA" sz="2400" dirty="0" err="1" smtClean="0">
                <a:latin typeface="+mn-lt"/>
              </a:rPr>
              <a:t>F</a:t>
            </a:r>
            <a:r>
              <a:rPr lang="en-CA" sz="1600" dirty="0" err="1" smtClean="0">
                <a:latin typeface="+mn-lt"/>
              </a:rPr>
              <a:t>net</a:t>
            </a:r>
            <a:r>
              <a:rPr lang="en-CA" sz="2400" dirty="0" smtClean="0">
                <a:latin typeface="+mn-lt"/>
              </a:rPr>
              <a:t> = 0</a:t>
            </a:r>
          </a:p>
          <a:p>
            <a:endParaRPr lang="en-CA" sz="2400" dirty="0" smtClean="0">
              <a:latin typeface="+mn-lt"/>
            </a:endParaRPr>
          </a:p>
          <a:p>
            <a:r>
              <a:rPr lang="en-CA" sz="2400" dirty="0" smtClean="0">
                <a:latin typeface="+mn-lt"/>
              </a:rPr>
              <a:t>F</a:t>
            </a:r>
            <a:r>
              <a:rPr lang="en-CA" sz="1600" dirty="0" smtClean="0">
                <a:latin typeface="+mn-lt"/>
              </a:rPr>
              <a:t>s</a:t>
            </a:r>
            <a:r>
              <a:rPr lang="en-CA" sz="2400" dirty="0" smtClean="0">
                <a:latin typeface="+mn-lt"/>
              </a:rPr>
              <a:t> = </a:t>
            </a:r>
            <a:r>
              <a:rPr lang="en-CA" sz="2400" dirty="0" err="1" smtClean="0">
                <a:latin typeface="+mn-lt"/>
              </a:rPr>
              <a:t>F</a:t>
            </a:r>
            <a:r>
              <a:rPr lang="en-CA" sz="1600" dirty="0" err="1" smtClean="0">
                <a:latin typeface="+mn-lt"/>
              </a:rPr>
              <a:t>g</a:t>
            </a:r>
            <a:endParaRPr lang="en-CA" sz="2400" dirty="0" smtClean="0">
              <a:latin typeface="+mn-lt"/>
            </a:endParaRPr>
          </a:p>
          <a:p>
            <a:endParaRPr lang="en-CA" sz="2400" dirty="0" smtClean="0">
              <a:latin typeface="+mn-lt"/>
            </a:endParaRPr>
          </a:p>
          <a:p>
            <a:r>
              <a:rPr lang="en-CA" sz="2400" dirty="0" smtClean="0">
                <a:latin typeface="+mn-lt"/>
              </a:rPr>
              <a:t>Substituting Hooke’s Law and Gravity:</a:t>
            </a:r>
          </a:p>
          <a:p>
            <a:endParaRPr lang="en-CA" sz="2400" dirty="0" smtClean="0">
              <a:latin typeface="+mn-lt"/>
            </a:endParaRPr>
          </a:p>
          <a:p>
            <a:r>
              <a:rPr lang="en-CA" sz="2400" dirty="0" err="1" smtClean="0">
                <a:latin typeface="+mn-lt"/>
              </a:rPr>
              <a:t>kx</a:t>
            </a:r>
            <a:r>
              <a:rPr lang="en-CA" sz="2400" dirty="0" smtClean="0">
                <a:latin typeface="+mn-lt"/>
              </a:rPr>
              <a:t> = mg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Lab: Spring constant	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We will use rubber bands instead of springs</a:t>
            </a:r>
          </a:p>
          <a:p>
            <a:r>
              <a:rPr lang="en-CA" dirty="0" smtClean="0"/>
              <a:t>Independent </a:t>
            </a:r>
            <a:r>
              <a:rPr lang="en-CA" dirty="0" smtClean="0"/>
              <a:t>Variable: </a:t>
            </a:r>
          </a:p>
          <a:p>
            <a:pPr lvl="1"/>
            <a:r>
              <a:rPr lang="en-CA" dirty="0" smtClean="0"/>
              <a:t>Weight</a:t>
            </a:r>
          </a:p>
          <a:p>
            <a:r>
              <a:rPr lang="en-CA" dirty="0" smtClean="0"/>
              <a:t>Dependent Variable:</a:t>
            </a:r>
          </a:p>
          <a:p>
            <a:pPr lvl="1"/>
            <a:r>
              <a:rPr lang="en-CA" dirty="0" smtClean="0"/>
              <a:t>Stretch</a:t>
            </a:r>
          </a:p>
          <a:p>
            <a:r>
              <a:rPr lang="en-CA" dirty="0" smtClean="0"/>
              <a:t>Controlled Variable:</a:t>
            </a:r>
          </a:p>
          <a:p>
            <a:pPr lvl="1"/>
            <a:r>
              <a:rPr lang="en-CA" dirty="0" smtClean="0"/>
              <a:t>Rubber band</a:t>
            </a:r>
          </a:p>
        </p:txBody>
      </p:sp>
      <p:pic>
        <p:nvPicPr>
          <p:cNvPr id="6041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0694" y="2428868"/>
            <a:ext cx="3143272" cy="4027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Lab: Spring Constant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05000"/>
            <a:ext cx="7805766" cy="4524396"/>
          </a:xfrm>
        </p:spPr>
        <p:txBody>
          <a:bodyPr/>
          <a:lstStyle/>
          <a:p>
            <a:r>
              <a:rPr lang="en-US" dirty="0" smtClean="0"/>
              <a:t>measure the force applied to a spring (elastic band) and its extension</a:t>
            </a:r>
          </a:p>
          <a:p>
            <a:endParaRPr lang="en-US" dirty="0" smtClean="0"/>
          </a:p>
          <a:p>
            <a:r>
              <a:rPr lang="en-US" dirty="0" smtClean="0"/>
              <a:t>plot a graph and use the gradient to calculate the spring constant of the spring (elastic band). </a:t>
            </a:r>
          </a:p>
          <a:p>
            <a:endParaRPr lang="en-US" dirty="0" smtClean="0"/>
          </a:p>
          <a:p>
            <a:r>
              <a:rPr lang="en-US" dirty="0" smtClean="0"/>
              <a:t>Submit via </a:t>
            </a:r>
            <a:r>
              <a:rPr lang="en-US" dirty="0" err="1" smtClean="0"/>
              <a:t>turnitin</a:t>
            </a:r>
            <a:r>
              <a:rPr lang="en-US" dirty="0" smtClean="0"/>
              <a:t> for DCP</a:t>
            </a:r>
            <a:endParaRPr lang="en-CA" dirty="0" smtClean="0"/>
          </a:p>
          <a:p>
            <a:endParaRPr lang="en-CA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ueprint">
  <a:themeElements>
    <a:clrScheme name="Blueprint 2">
      <a:dk1>
        <a:srgbClr val="40458C"/>
      </a:dk1>
      <a:lt1>
        <a:srgbClr val="FFFFFF"/>
      </a:lt1>
      <a:dk2>
        <a:srgbClr val="660066"/>
      </a:dk2>
      <a:lt2>
        <a:srgbClr val="B7C1EB"/>
      </a:lt2>
      <a:accent1>
        <a:srgbClr val="ECD882"/>
      </a:accent1>
      <a:accent2>
        <a:srgbClr val="B2B2B2"/>
      </a:accent2>
      <a:accent3>
        <a:srgbClr val="FFFFFF"/>
      </a:accent3>
      <a:accent4>
        <a:srgbClr val="353A77"/>
      </a:accent4>
      <a:accent5>
        <a:srgbClr val="F4E9C1"/>
      </a:accent5>
      <a:accent6>
        <a:srgbClr val="A1A1A1"/>
      </a:accent6>
      <a:hlink>
        <a:srgbClr val="6F89F7"/>
      </a:hlink>
      <a:folHlink>
        <a:srgbClr val="CFDBFD"/>
      </a:folHlink>
    </a:clrScheme>
    <a:fontScheme name="Blueprint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ueprint 1">
        <a:dk1>
          <a:srgbClr val="000000"/>
        </a:dk1>
        <a:lt1>
          <a:srgbClr val="FFFFFF"/>
        </a:lt1>
        <a:dk2>
          <a:srgbClr val="40458C"/>
        </a:dk2>
        <a:lt2>
          <a:srgbClr val="FFFFCC"/>
        </a:lt2>
        <a:accent1>
          <a:srgbClr val="8D8DB3"/>
        </a:accent1>
        <a:accent2>
          <a:srgbClr val="B2B2B2"/>
        </a:accent2>
        <a:accent3>
          <a:srgbClr val="AFB0C5"/>
        </a:accent3>
        <a:accent4>
          <a:srgbClr val="DADADA"/>
        </a:accent4>
        <a:accent5>
          <a:srgbClr val="C5C5D6"/>
        </a:accent5>
        <a:accent6>
          <a:srgbClr val="A1A1A1"/>
        </a:accent6>
        <a:hlink>
          <a:srgbClr val="6F89F7"/>
        </a:hlink>
        <a:folHlink>
          <a:srgbClr val="4F56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2">
        <a:dk1>
          <a:srgbClr val="40458C"/>
        </a:dk1>
        <a:lt1>
          <a:srgbClr val="FFFFFF"/>
        </a:lt1>
        <a:dk2>
          <a:srgbClr val="660066"/>
        </a:dk2>
        <a:lt2>
          <a:srgbClr val="B7C1EB"/>
        </a:lt2>
        <a:accent1>
          <a:srgbClr val="ECD882"/>
        </a:accent1>
        <a:accent2>
          <a:srgbClr val="B2B2B2"/>
        </a:accent2>
        <a:accent3>
          <a:srgbClr val="FFFFFF"/>
        </a:accent3>
        <a:accent4>
          <a:srgbClr val="353A77"/>
        </a:accent4>
        <a:accent5>
          <a:srgbClr val="F4E9C1"/>
        </a:accent5>
        <a:accent6>
          <a:srgbClr val="A1A1A1"/>
        </a:accent6>
        <a:hlink>
          <a:srgbClr val="6F89F7"/>
        </a:hlink>
        <a:folHlink>
          <a:srgbClr val="CFDB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3">
        <a:dk1>
          <a:srgbClr val="000000"/>
        </a:dk1>
        <a:lt1>
          <a:srgbClr val="FFFFFF"/>
        </a:lt1>
        <a:dk2>
          <a:srgbClr val="4D4D4D"/>
        </a:dk2>
        <a:lt2>
          <a:srgbClr val="B2B2B2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777777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4">
        <a:dk1>
          <a:srgbClr val="333300"/>
        </a:dk1>
        <a:lt1>
          <a:srgbClr val="FFFFFF"/>
        </a:lt1>
        <a:dk2>
          <a:srgbClr val="663300"/>
        </a:dk2>
        <a:lt2>
          <a:srgbClr val="B2B2B2"/>
        </a:lt2>
        <a:accent1>
          <a:srgbClr val="DDC6A7"/>
        </a:accent1>
        <a:accent2>
          <a:srgbClr val="D9C167"/>
        </a:accent2>
        <a:accent3>
          <a:srgbClr val="FFFFFF"/>
        </a:accent3>
        <a:accent4>
          <a:srgbClr val="2A2A00"/>
        </a:accent4>
        <a:accent5>
          <a:srgbClr val="EBDFD0"/>
        </a:accent5>
        <a:accent6>
          <a:srgbClr val="C4AF5D"/>
        </a:accent6>
        <a:hlink>
          <a:srgbClr val="8A7A66"/>
        </a:hlink>
        <a:folHlink>
          <a:srgbClr val="C0AE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5">
        <a:dk1>
          <a:srgbClr val="000000"/>
        </a:dk1>
        <a:lt1>
          <a:srgbClr val="FFFFFF"/>
        </a:lt1>
        <a:dk2>
          <a:srgbClr val="003366"/>
        </a:dk2>
        <a:lt2>
          <a:srgbClr val="CCFFCC"/>
        </a:lt2>
        <a:accent1>
          <a:srgbClr val="006699"/>
        </a:accent1>
        <a:accent2>
          <a:srgbClr val="009999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99CC"/>
        </a:hlink>
        <a:folHlink>
          <a:srgbClr val="0045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6">
        <a:dk1>
          <a:srgbClr val="000000"/>
        </a:dk1>
        <a:lt1>
          <a:srgbClr val="FFFFFF"/>
        </a:lt1>
        <a:dk2>
          <a:srgbClr val="004A48"/>
        </a:dk2>
        <a:lt2>
          <a:srgbClr val="33CCCC"/>
        </a:lt2>
        <a:accent1>
          <a:srgbClr val="006699"/>
        </a:accent1>
        <a:accent2>
          <a:srgbClr val="009999"/>
        </a:accent2>
        <a:accent3>
          <a:srgbClr val="AAB1B1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CC99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7">
        <a:dk1>
          <a:srgbClr val="000000"/>
        </a:dk1>
        <a:lt1>
          <a:srgbClr val="FFFFFF"/>
        </a:lt1>
        <a:dk2>
          <a:srgbClr val="333300"/>
        </a:dk2>
        <a:lt2>
          <a:srgbClr val="FFFFCC"/>
        </a:lt2>
        <a:accent1>
          <a:srgbClr val="CC9900"/>
        </a:accent1>
        <a:accent2>
          <a:srgbClr val="CC6600"/>
        </a:accent2>
        <a:accent3>
          <a:srgbClr val="ADAD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808000"/>
        </a:hlink>
        <a:folHlink>
          <a:srgbClr val="525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8">
        <a:dk1>
          <a:srgbClr val="003D62"/>
        </a:dk1>
        <a:lt1>
          <a:srgbClr val="FFFFFF"/>
        </a:lt1>
        <a:dk2>
          <a:srgbClr val="006699"/>
        </a:dk2>
        <a:lt2>
          <a:srgbClr val="C8D1DA"/>
        </a:lt2>
        <a:accent1>
          <a:srgbClr val="9AC0EA"/>
        </a:accent1>
        <a:accent2>
          <a:srgbClr val="80C3C8"/>
        </a:accent2>
        <a:accent3>
          <a:srgbClr val="FFFFFF"/>
        </a:accent3>
        <a:accent4>
          <a:srgbClr val="003353"/>
        </a:accent4>
        <a:accent5>
          <a:srgbClr val="CADCF3"/>
        </a:accent5>
        <a:accent6>
          <a:srgbClr val="73B0B5"/>
        </a:accent6>
        <a:hlink>
          <a:srgbClr val="81ABCB"/>
        </a:hlink>
        <a:folHlink>
          <a:srgbClr val="B6CBD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433</Words>
  <Application>Microsoft Office PowerPoint</Application>
  <PresentationFormat>On-screen Show (4:3)</PresentationFormat>
  <Paragraphs>87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Blueprint</vt:lpstr>
      <vt:lpstr>Mechanics</vt:lpstr>
      <vt:lpstr>Newton´s Laws</vt:lpstr>
      <vt:lpstr>Newton´s Second Law</vt:lpstr>
      <vt:lpstr>Newton´s Laws</vt:lpstr>
      <vt:lpstr>Newton´s 3rd Law</vt:lpstr>
      <vt:lpstr>Newton´s 3rd Law</vt:lpstr>
      <vt:lpstr>Newton´s 3rd Law</vt:lpstr>
      <vt:lpstr>Important</vt:lpstr>
      <vt:lpstr>Everyday Forces</vt:lpstr>
      <vt:lpstr>Everyday Forces</vt:lpstr>
      <vt:lpstr>Everyday Forces</vt:lpstr>
      <vt:lpstr>Springs – Hooke’s Law</vt:lpstr>
      <vt:lpstr>Spring Diagram</vt:lpstr>
      <vt:lpstr>Lab: Spring constant </vt:lpstr>
      <vt:lpstr>Lab: Spring Constant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Mechanics</dc:title>
  <dc:creator>paul</dc:creator>
  <cp:lastModifiedBy>Peel District School Board</cp:lastModifiedBy>
  <cp:revision>16</cp:revision>
  <dcterms:created xsi:type="dcterms:W3CDTF">2007-01-24T02:05:21Z</dcterms:created>
  <dcterms:modified xsi:type="dcterms:W3CDTF">2012-10-10T18:24:06Z</dcterms:modified>
</cp:coreProperties>
</file>