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2" r:id="rId1"/>
  </p:sldMasterIdLst>
  <p:notesMasterIdLst>
    <p:notesMasterId r:id="rId59"/>
  </p:notesMasterIdLst>
  <p:sldIdLst>
    <p:sldId id="256" r:id="rId2"/>
    <p:sldId id="292" r:id="rId3"/>
    <p:sldId id="293" r:id="rId4"/>
    <p:sldId id="294" r:id="rId5"/>
    <p:sldId id="295" r:id="rId6"/>
    <p:sldId id="296" r:id="rId7"/>
    <p:sldId id="297" r:id="rId8"/>
    <p:sldId id="298" r:id="rId9"/>
    <p:sldId id="266" r:id="rId10"/>
    <p:sldId id="271" r:id="rId11"/>
    <p:sldId id="258" r:id="rId12"/>
    <p:sldId id="259" r:id="rId13"/>
    <p:sldId id="260" r:id="rId14"/>
    <p:sldId id="261" r:id="rId15"/>
    <p:sldId id="263" r:id="rId16"/>
    <p:sldId id="264" r:id="rId17"/>
    <p:sldId id="265" r:id="rId18"/>
    <p:sldId id="267" r:id="rId19"/>
    <p:sldId id="268" r:id="rId20"/>
    <p:sldId id="325" r:id="rId21"/>
    <p:sldId id="299" r:id="rId22"/>
    <p:sldId id="300" r:id="rId23"/>
    <p:sldId id="310" r:id="rId24"/>
    <p:sldId id="301" r:id="rId25"/>
    <p:sldId id="302" r:id="rId26"/>
    <p:sldId id="303" r:id="rId27"/>
    <p:sldId id="304" r:id="rId28"/>
    <p:sldId id="305" r:id="rId29"/>
    <p:sldId id="306" r:id="rId30"/>
    <p:sldId id="287" r:id="rId31"/>
    <p:sldId id="288" r:id="rId32"/>
    <p:sldId id="307" r:id="rId33"/>
    <p:sldId id="308" r:id="rId34"/>
    <p:sldId id="309" r:id="rId35"/>
    <p:sldId id="311" r:id="rId36"/>
    <p:sldId id="312" r:id="rId37"/>
    <p:sldId id="313" r:id="rId38"/>
    <p:sldId id="314" r:id="rId39"/>
    <p:sldId id="315" r:id="rId40"/>
    <p:sldId id="316" r:id="rId41"/>
    <p:sldId id="317" r:id="rId42"/>
    <p:sldId id="318" r:id="rId43"/>
    <p:sldId id="319" r:id="rId44"/>
    <p:sldId id="320" r:id="rId45"/>
    <p:sldId id="321" r:id="rId46"/>
    <p:sldId id="322" r:id="rId47"/>
    <p:sldId id="323" r:id="rId48"/>
    <p:sldId id="324" r:id="rId49"/>
    <p:sldId id="290" r:id="rId50"/>
    <p:sldId id="275" r:id="rId51"/>
    <p:sldId id="276" r:id="rId52"/>
    <p:sldId id="277" r:id="rId53"/>
    <p:sldId id="278" r:id="rId54"/>
    <p:sldId id="280" r:id="rId55"/>
    <p:sldId id="279" r:id="rId56"/>
    <p:sldId id="284" r:id="rId57"/>
    <p:sldId id="291" r:id="rId5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789FA8"/>
    <a:srgbClr val="FFFF00"/>
    <a:srgbClr val="CCCCFF"/>
    <a:srgbClr val="FF0000"/>
    <a:srgbClr val="33CC33"/>
    <a:srgbClr val="33CC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731" autoAdjust="0"/>
  </p:normalViewPr>
  <p:slideViewPr>
    <p:cSldViewPr>
      <p:cViewPr varScale="1">
        <p:scale>
          <a:sx n="63" d="100"/>
          <a:sy n="63" d="100"/>
        </p:scale>
        <p:origin x="-726"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14131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307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4131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4131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14131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B71C71B9-7B04-4994-8CC6-BC7A44417AEF}"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physicsclassroom.com/Class/newtlaws/u2l2d.html"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www.physicsclassroom.com/Class/newtlaws/u2l1d.html#balanced"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8418EEF4-8CC5-4D5A-904F-D25BECA381F1}" type="slidenum">
              <a:rPr lang="en-US"/>
              <a:pPr/>
              <a:t>9</a:t>
            </a:fld>
            <a:endParaRPr 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r>
              <a:rPr lang="en-US" smtClean="0"/>
              <a:t>Unbalaced force = non zero total force</a:t>
            </a:r>
          </a:p>
          <a:p>
            <a:pPr eaLnBrk="1" hangingPunct="1"/>
            <a:r>
              <a:rPr lang="en-US" smtClean="0"/>
              <a:t>a = Fnet/m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561D7435-F46F-40B5-AA40-84FDAF6E7689}" type="slidenum">
              <a:rPr lang="en-US"/>
              <a:pPr/>
              <a:t>10</a:t>
            </a:fld>
            <a:endParaRPr 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r>
              <a:rPr lang="en-US" smtClean="0"/>
              <a:t>-The person continues to accelerate once the car hits the brick wall because the person did not hit the brick wall itself.  As the car accelerates, the person does also.</a:t>
            </a:r>
          </a:p>
          <a:p>
            <a:pPr eaLnBrk="1" hangingPunct="1"/>
            <a:r>
              <a:rPr lang="en-US" smtClean="0"/>
              <a:t>-The 1st law says that the person will stay in motion until it is acted on by an unbalanced force, which would have been the brick wall if the person would have hit it.  The person continues to move until it hits something.</a:t>
            </a:r>
          </a:p>
          <a:p>
            <a:pPr eaLnBrk="1" hangingPunct="1"/>
            <a:r>
              <a:rPr lang="en-US" smtClean="0"/>
              <a:t>-Air bags and crumple zones are some examples of safety features that have been created to limit the effects of auto accidents.</a:t>
            </a:r>
          </a:p>
          <a:p>
            <a:pPr eaLnBrk="1" hangingPunct="1"/>
            <a:r>
              <a:rPr lang="en-US" smtClean="0"/>
              <a:t>-These technologies were designed to lower the acceleration of the person involved to limit the effects of damage done by an auto accident.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632A89A3-EB1D-4B4D-8028-96D584319782}" type="slidenum">
              <a:rPr lang="en-US"/>
              <a:pPr/>
              <a:t>11</a:t>
            </a:fld>
            <a:endParaRPr 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r>
              <a:rPr lang="en-US" dirty="0" smtClean="0"/>
              <a:t>-An object at rest will stay at rest and an object at motion will stay in motion unless an unbalanced force acts upon that object.</a:t>
            </a:r>
          </a:p>
          <a:p>
            <a:pPr eaLnBrk="1" hangingPunct="1"/>
            <a:r>
              <a:rPr lang="en-US" dirty="0" smtClean="0"/>
              <a:t>-This diagram shows the velocity and acceleration for an object at rest and an object in motion.</a:t>
            </a:r>
          </a:p>
          <a:p>
            <a:pPr eaLnBrk="1" hangingPunct="1"/>
            <a:r>
              <a:rPr lang="en-US" dirty="0" smtClean="0"/>
              <a:t>-The animation shows that the car and the person are both accelerating, when it hits the brick wall the person inside the car will stay in motion until hes-1he is acted upon by an unbalanced force.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A6410159-C30B-4BC3-AA68-75820BC69CF3}" type="slidenum">
              <a:rPr lang="en-US"/>
              <a:pPr/>
              <a:t>12</a:t>
            </a:fld>
            <a:endParaRPr 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r>
              <a:rPr lang="en-US" smtClean="0"/>
              <a:t>-The force of gravity is pulling downward on the book and the table is pushing up on the book.  </a:t>
            </a:r>
          </a:p>
          <a:p>
            <a:pPr eaLnBrk="1" hangingPunct="1"/>
            <a:r>
              <a:rPr lang="en-US" smtClean="0"/>
              <a:t>-These forces are of equal magnitude and in the opposite direction of each other, so the book stays at rest.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496F8F03-B12B-4A15-B376-E04423104B47}" type="slidenum">
              <a:rPr lang="en-US"/>
              <a:pPr/>
              <a:t>13</a:t>
            </a:fld>
            <a:endParaRPr 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r>
              <a:rPr lang="en-US" smtClean="0"/>
              <a:t>-Someone has either pushed the book or it could be sliding down an incline.  What happened doesn't really matter, but what does matter is the book is in motion.</a:t>
            </a:r>
          </a:p>
          <a:p>
            <a:pPr eaLnBrk="1" hangingPunct="1"/>
            <a:r>
              <a:rPr lang="en-US" smtClean="0"/>
              <a:t>-Again, the force of gravity is pulling down on the book and the table is pushing up on the book.  These two forces are balanced.</a:t>
            </a:r>
          </a:p>
          <a:p>
            <a:pPr eaLnBrk="1" hangingPunct="1"/>
            <a:r>
              <a:rPr lang="en-US" smtClean="0"/>
              <a:t>-The leftward force of friction is the unbalanced force on acting on the book.</a:t>
            </a:r>
          </a:p>
          <a:p>
            <a:pPr eaLnBrk="1" hangingPunct="1"/>
            <a:r>
              <a:rPr lang="en-US" smtClean="0"/>
              <a:t>-Friction will cause the book to eventually come to rest. </a:t>
            </a:r>
          </a:p>
          <a:p>
            <a:pPr eaLnBrk="1" hangingPunct="1"/>
            <a:r>
              <a:rPr lang="en-US" smtClean="0"/>
              <a:t>-Newton stated that if an object has an unbalanced force acting upon it, then it is accelerating.</a:t>
            </a:r>
          </a:p>
          <a:p>
            <a:pPr eaLnBrk="1" hangingPunct="1"/>
            <a:r>
              <a:rPr lang="en-US" smtClean="0"/>
              <a:t>-According to Newton, an object will only accelerate if there is a </a:t>
            </a:r>
            <a:r>
              <a:rPr lang="en-US" smtClean="0">
                <a:hlinkClick r:id="rId3"/>
              </a:rPr>
              <a:t>net</a:t>
            </a:r>
            <a:r>
              <a:rPr lang="en-US" smtClean="0"/>
              <a:t> or </a:t>
            </a:r>
            <a:r>
              <a:rPr lang="en-US" smtClean="0">
                <a:hlinkClick r:id="rId4"/>
              </a:rPr>
              <a:t>unbalanced force</a:t>
            </a:r>
            <a:r>
              <a:rPr lang="en-US" smtClean="0"/>
              <a:t> acting upon it. The presence of an unbalanced force will accelerate an object – changing its speed, its direction, or both its speed and direction.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19249338-767F-41FD-BF7E-3C1C2AE6E5B4}" type="slidenum">
              <a:rPr lang="en-US"/>
              <a:pPr/>
              <a:t>15</a:t>
            </a:fld>
            <a:endParaRPr 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r>
              <a:rPr lang="en-US" smtClean="0"/>
              <a:t>Newton and Galileo had a real reputation for bucking the system!</a:t>
            </a:r>
          </a:p>
          <a:p>
            <a:pPr eaLnBrk="1" hangingPunct="1"/>
            <a:r>
              <a:rPr lang="en-US" smtClean="0"/>
              <a:t>-In their time, the thought was that all objects had a desire to be at rest.  A moving object required a push/force to keep it moving.</a:t>
            </a:r>
          </a:p>
          <a:p>
            <a:pPr eaLnBrk="1" hangingPunct="1"/>
            <a:r>
              <a:rPr lang="en-US" smtClean="0"/>
              <a:t>-Galileo proposed and Newton proved the opposite: An object will stay in motion until a force causes it to come to rest!</a:t>
            </a:r>
          </a:p>
          <a:p>
            <a:pPr eaLnBrk="1" hangingPunct="1"/>
            <a:r>
              <a:rPr lang="en-US" smtClean="0"/>
              <a:t>-What is this force?  FRICTION</a:t>
            </a:r>
          </a:p>
          <a:p>
            <a:pPr eaLnBrk="1" hangingPunct="1"/>
            <a:r>
              <a:rPr lang="en-US" smtClean="0"/>
              <a:t>-If there were no friction, then moving objects would continue to move forever!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7A23AFAF-BADE-40D8-BC5C-174EB1F7113F}" type="slidenum">
              <a:rPr lang="en-US"/>
              <a:pPr/>
              <a:t>16</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r>
              <a:rPr lang="en-US" smtClean="0"/>
              <a:t>Yes!  More massive objects have more of a resistance to change.</a:t>
            </a:r>
          </a:p>
          <a:p>
            <a:pPr eaLnBrk="1" hangingPunct="1"/>
            <a:endParaRPr lang="en-US" smtClean="0"/>
          </a:p>
          <a:p>
            <a:pPr eaLnBrk="1" hangingPunct="1"/>
            <a:r>
              <a:rPr lang="en-US" smtClean="0"/>
              <a:t>-How could you tell the mass of 2 bricks that look the same without picking them up?</a:t>
            </a:r>
          </a:p>
          <a:p>
            <a:pPr eaLnBrk="1" hangingPunct="1"/>
            <a:r>
              <a:rPr lang="en-US" smtClean="0"/>
              <a:t>     -Apply the same amount of force (push) to them both.  The more massive brick will be more resistant to move.</a:t>
            </a:r>
          </a:p>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17CC21E6-A19A-49EB-B7DD-E40BD16D7700}" type="slidenum">
              <a:rPr lang="en-US"/>
              <a:pPr/>
              <a:t>18</a:t>
            </a:fld>
            <a:endParaRPr 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en-US" smtClean="0"/>
              <a:t>The acceleration of an object depends directly upon the net force acting upon the object, and inversely upon the mass of the object. As the net force increases, so will the object's acceleration. However, as the mass of the object increases, its acceleration will decrease.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ECE688D9-1C86-4E4D-90ED-B4DA82552B72}" type="slidenum">
              <a:rPr lang="en-US"/>
              <a:pPr/>
              <a:t>19</a:t>
            </a:fld>
            <a:endParaRPr 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r>
              <a:rPr lang="en-US" smtClean="0"/>
              <a:t>If all the individual forces acting upon an object are known, then the net force can be determined.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DEC8662F-3501-4084-9389-1EAE4F7DABF5}" type="slidenum">
              <a:rPr lang="en-US"/>
              <a:pPr/>
              <a:t>20</a:t>
            </a:fld>
            <a:endParaRPr 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r>
              <a:rPr lang="en-US" smtClean="0"/>
              <a:t>First car is accelerating because its velocity is increasing.</a:t>
            </a:r>
          </a:p>
          <a:p>
            <a:pPr eaLnBrk="1" hangingPunct="1"/>
            <a:r>
              <a:rPr lang="en-US" smtClean="0"/>
              <a:t>Second car is accelerating because its direction is changing.</a:t>
            </a:r>
          </a:p>
          <a:p>
            <a:pPr eaLnBrk="1" hangingPunct="1"/>
            <a:r>
              <a:rPr lang="en-US" smtClean="0"/>
              <a:t>Third car is accelerating because its velocity and direction are changing.</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p:spPr>
        <p:txBody>
          <a:bodyPr/>
          <a:lstStyle/>
          <a:p>
            <a:pPr>
              <a:defRPr/>
            </a:pPr>
            <a:endParaRPr lang="en-CA"/>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w="9525">
              <a:noFill/>
              <a:round/>
              <a:headEnd/>
              <a:tailEnd/>
            </a:ln>
            <a:effectLst/>
          </p:spPr>
          <p:txBody>
            <a:bodyPr wrap="none" anchor="ctr"/>
            <a:lstStyle/>
            <a:p>
              <a:pPr>
                <a:defRPr/>
              </a:pPr>
              <a:endParaRPr lang="en-CA"/>
            </a:p>
          </p:txBody>
        </p:sp>
        <p:sp>
          <p:nvSpPr>
            <p:cNvPr id="7" name="Oval 10"/>
            <p:cNvSpPr>
              <a:spLocks noChangeArrowheads="1"/>
            </p:cNvSpPr>
            <p:nvPr/>
          </p:nvSpPr>
          <p:spPr bwMode="auto">
            <a:xfrm>
              <a:off x="4883" y="1885"/>
              <a:ext cx="127" cy="127"/>
            </a:xfrm>
            <a:prstGeom prst="ellipse">
              <a:avLst/>
            </a:prstGeom>
            <a:solidFill>
              <a:schemeClr val="tx2"/>
            </a:solidFill>
            <a:ln w="9525">
              <a:noFill/>
              <a:round/>
              <a:headEnd/>
              <a:tailEnd/>
            </a:ln>
            <a:effectLst/>
          </p:spPr>
          <p:txBody>
            <a:bodyPr wrap="none" anchor="ctr"/>
            <a:lstStyle/>
            <a:p>
              <a:pPr>
                <a:defRPr/>
              </a:pPr>
              <a:endParaRPr lang="en-CA"/>
            </a:p>
          </p:txBody>
        </p:sp>
        <p:sp>
          <p:nvSpPr>
            <p:cNvPr id="8" name="Oval 11"/>
            <p:cNvSpPr>
              <a:spLocks noChangeArrowheads="1"/>
            </p:cNvSpPr>
            <p:nvPr/>
          </p:nvSpPr>
          <p:spPr bwMode="auto">
            <a:xfrm>
              <a:off x="5062" y="1885"/>
              <a:ext cx="127" cy="127"/>
            </a:xfrm>
            <a:prstGeom prst="ellipse">
              <a:avLst/>
            </a:prstGeom>
            <a:solidFill>
              <a:schemeClr val="tx2"/>
            </a:solidFill>
            <a:ln w="9525">
              <a:noFill/>
              <a:round/>
              <a:headEnd/>
              <a:tailEnd/>
            </a:ln>
            <a:effectLst/>
          </p:spPr>
          <p:txBody>
            <a:bodyPr wrap="none" anchor="ctr"/>
            <a:lstStyle/>
            <a:p>
              <a:pPr>
                <a:defRPr/>
              </a:pPr>
              <a:endParaRPr lang="en-CA"/>
            </a:p>
          </p:txBody>
        </p:sp>
        <p:sp>
          <p:nvSpPr>
            <p:cNvPr id="9" name="Oval 12"/>
            <p:cNvSpPr>
              <a:spLocks noChangeArrowheads="1"/>
            </p:cNvSpPr>
            <p:nvPr/>
          </p:nvSpPr>
          <p:spPr bwMode="auto">
            <a:xfrm>
              <a:off x="4704" y="2064"/>
              <a:ext cx="127" cy="127"/>
            </a:xfrm>
            <a:prstGeom prst="ellipse">
              <a:avLst/>
            </a:prstGeom>
            <a:solidFill>
              <a:schemeClr val="tx2"/>
            </a:solidFill>
            <a:ln w="9525">
              <a:noFill/>
              <a:round/>
              <a:headEnd/>
              <a:tailEnd/>
            </a:ln>
            <a:effectLst/>
          </p:spPr>
          <p:txBody>
            <a:bodyPr wrap="none" anchor="ctr"/>
            <a:lstStyle/>
            <a:p>
              <a:pPr>
                <a:defRPr/>
              </a:pPr>
              <a:endParaRPr lang="en-CA"/>
            </a:p>
          </p:txBody>
        </p:sp>
        <p:sp>
          <p:nvSpPr>
            <p:cNvPr id="10" name="Oval 13"/>
            <p:cNvSpPr>
              <a:spLocks noChangeArrowheads="1"/>
            </p:cNvSpPr>
            <p:nvPr/>
          </p:nvSpPr>
          <p:spPr bwMode="auto">
            <a:xfrm>
              <a:off x="4883" y="2064"/>
              <a:ext cx="127" cy="127"/>
            </a:xfrm>
            <a:prstGeom prst="ellipse">
              <a:avLst/>
            </a:prstGeom>
            <a:solidFill>
              <a:schemeClr val="tx2"/>
            </a:solidFill>
            <a:ln w="9525">
              <a:noFill/>
              <a:round/>
              <a:headEnd/>
              <a:tailEnd/>
            </a:ln>
            <a:effectLst/>
          </p:spPr>
          <p:txBody>
            <a:bodyPr wrap="none" anchor="ctr"/>
            <a:lstStyle/>
            <a:p>
              <a:pPr>
                <a:defRPr/>
              </a:pPr>
              <a:endParaRPr lang="en-CA"/>
            </a:p>
          </p:txBody>
        </p:sp>
        <p:sp>
          <p:nvSpPr>
            <p:cNvPr id="11" name="Oval 14"/>
            <p:cNvSpPr>
              <a:spLocks noChangeArrowheads="1"/>
            </p:cNvSpPr>
            <p:nvPr/>
          </p:nvSpPr>
          <p:spPr bwMode="auto">
            <a:xfrm>
              <a:off x="5062" y="2064"/>
              <a:ext cx="127" cy="127"/>
            </a:xfrm>
            <a:prstGeom prst="ellipse">
              <a:avLst/>
            </a:prstGeom>
            <a:solidFill>
              <a:schemeClr val="tx2"/>
            </a:solidFill>
            <a:ln w="9525">
              <a:noFill/>
              <a:round/>
              <a:headEnd/>
              <a:tailEnd/>
            </a:ln>
            <a:effectLst/>
          </p:spPr>
          <p:txBody>
            <a:bodyPr wrap="none" anchor="ctr"/>
            <a:lstStyle/>
            <a:p>
              <a:pPr>
                <a:defRPr/>
              </a:pPr>
              <a:endParaRPr lang="en-CA"/>
            </a:p>
          </p:txBody>
        </p:sp>
        <p:sp>
          <p:nvSpPr>
            <p:cNvPr id="12" name="Oval 15"/>
            <p:cNvSpPr>
              <a:spLocks noChangeArrowheads="1"/>
            </p:cNvSpPr>
            <p:nvPr/>
          </p:nvSpPr>
          <p:spPr bwMode="auto">
            <a:xfrm>
              <a:off x="5241" y="2064"/>
              <a:ext cx="127" cy="127"/>
            </a:xfrm>
            <a:prstGeom prst="ellipse">
              <a:avLst/>
            </a:prstGeom>
            <a:solidFill>
              <a:schemeClr val="accent2"/>
            </a:solidFill>
            <a:ln w="9525">
              <a:noFill/>
              <a:round/>
              <a:headEnd/>
              <a:tailEnd/>
            </a:ln>
            <a:effectLst/>
          </p:spPr>
          <p:txBody>
            <a:bodyPr wrap="none" anchor="ctr"/>
            <a:lstStyle/>
            <a:p>
              <a:pPr>
                <a:defRPr/>
              </a:pPr>
              <a:endParaRPr lang="en-CA"/>
            </a:p>
          </p:txBody>
        </p:sp>
        <p:sp>
          <p:nvSpPr>
            <p:cNvPr id="13" name="Oval 16"/>
            <p:cNvSpPr>
              <a:spLocks noChangeArrowheads="1"/>
            </p:cNvSpPr>
            <p:nvPr/>
          </p:nvSpPr>
          <p:spPr bwMode="auto">
            <a:xfrm>
              <a:off x="4704" y="2243"/>
              <a:ext cx="127" cy="127"/>
            </a:xfrm>
            <a:prstGeom prst="ellipse">
              <a:avLst/>
            </a:prstGeom>
            <a:solidFill>
              <a:schemeClr val="tx2"/>
            </a:solidFill>
            <a:ln w="9525">
              <a:noFill/>
              <a:round/>
              <a:headEnd/>
              <a:tailEnd/>
            </a:ln>
            <a:effectLst/>
          </p:spPr>
          <p:txBody>
            <a:bodyPr wrap="none" anchor="ctr"/>
            <a:lstStyle/>
            <a:p>
              <a:pPr>
                <a:defRPr/>
              </a:pPr>
              <a:endParaRPr lang="en-CA"/>
            </a:p>
          </p:txBody>
        </p:sp>
        <p:sp>
          <p:nvSpPr>
            <p:cNvPr id="14" name="Oval 17"/>
            <p:cNvSpPr>
              <a:spLocks noChangeArrowheads="1"/>
            </p:cNvSpPr>
            <p:nvPr/>
          </p:nvSpPr>
          <p:spPr bwMode="auto">
            <a:xfrm>
              <a:off x="4883" y="2243"/>
              <a:ext cx="127" cy="127"/>
            </a:xfrm>
            <a:prstGeom prst="ellipse">
              <a:avLst/>
            </a:prstGeom>
            <a:solidFill>
              <a:schemeClr val="tx2"/>
            </a:solidFill>
            <a:ln w="9525">
              <a:noFill/>
              <a:round/>
              <a:headEnd/>
              <a:tailEnd/>
            </a:ln>
            <a:effectLst/>
          </p:spPr>
          <p:txBody>
            <a:bodyPr wrap="none" anchor="ctr"/>
            <a:lstStyle/>
            <a:p>
              <a:pPr>
                <a:defRPr/>
              </a:pPr>
              <a:endParaRPr lang="en-CA"/>
            </a:p>
          </p:txBody>
        </p:sp>
        <p:sp>
          <p:nvSpPr>
            <p:cNvPr id="15" name="Oval 18"/>
            <p:cNvSpPr>
              <a:spLocks noChangeArrowheads="1"/>
            </p:cNvSpPr>
            <p:nvPr/>
          </p:nvSpPr>
          <p:spPr bwMode="auto">
            <a:xfrm>
              <a:off x="5062" y="2243"/>
              <a:ext cx="127" cy="127"/>
            </a:xfrm>
            <a:prstGeom prst="ellipse">
              <a:avLst/>
            </a:prstGeom>
            <a:solidFill>
              <a:schemeClr val="accent2"/>
            </a:solidFill>
            <a:ln w="9525">
              <a:noFill/>
              <a:round/>
              <a:headEnd/>
              <a:tailEnd/>
            </a:ln>
            <a:effectLst/>
          </p:spPr>
          <p:txBody>
            <a:bodyPr wrap="none" anchor="ctr"/>
            <a:lstStyle/>
            <a:p>
              <a:pPr>
                <a:defRPr/>
              </a:pPr>
              <a:endParaRPr lang="en-CA"/>
            </a:p>
          </p:txBody>
        </p:sp>
        <p:sp>
          <p:nvSpPr>
            <p:cNvPr id="16" name="Oval 19"/>
            <p:cNvSpPr>
              <a:spLocks noChangeArrowheads="1"/>
            </p:cNvSpPr>
            <p:nvPr/>
          </p:nvSpPr>
          <p:spPr bwMode="auto">
            <a:xfrm>
              <a:off x="5241" y="2243"/>
              <a:ext cx="127" cy="127"/>
            </a:xfrm>
            <a:prstGeom prst="ellipse">
              <a:avLst/>
            </a:prstGeom>
            <a:solidFill>
              <a:schemeClr val="accent2"/>
            </a:solidFill>
            <a:ln w="9525">
              <a:noFill/>
              <a:round/>
              <a:headEnd/>
              <a:tailEnd/>
            </a:ln>
            <a:effectLst/>
          </p:spPr>
          <p:txBody>
            <a:bodyPr wrap="none" anchor="ctr"/>
            <a:lstStyle/>
            <a:p>
              <a:pPr>
                <a:defRPr/>
              </a:pPr>
              <a:endParaRPr lang="en-CA"/>
            </a:p>
          </p:txBody>
        </p:sp>
        <p:sp>
          <p:nvSpPr>
            <p:cNvPr id="17" name="Oval 20"/>
            <p:cNvSpPr>
              <a:spLocks noChangeArrowheads="1"/>
            </p:cNvSpPr>
            <p:nvPr/>
          </p:nvSpPr>
          <p:spPr bwMode="auto">
            <a:xfrm>
              <a:off x="5420" y="2243"/>
              <a:ext cx="127" cy="127"/>
            </a:xfrm>
            <a:prstGeom prst="ellipse">
              <a:avLst/>
            </a:prstGeom>
            <a:solidFill>
              <a:schemeClr val="accent1"/>
            </a:solidFill>
            <a:ln w="9525">
              <a:noFill/>
              <a:round/>
              <a:headEnd/>
              <a:tailEnd/>
            </a:ln>
            <a:effectLst/>
          </p:spPr>
          <p:txBody>
            <a:bodyPr wrap="none" anchor="ctr"/>
            <a:lstStyle/>
            <a:p>
              <a:pPr>
                <a:defRPr/>
              </a:pPr>
              <a:endParaRPr lang="en-CA"/>
            </a:p>
          </p:txBody>
        </p:sp>
        <p:sp>
          <p:nvSpPr>
            <p:cNvPr id="18" name="Oval 21"/>
            <p:cNvSpPr>
              <a:spLocks noChangeArrowheads="1"/>
            </p:cNvSpPr>
            <p:nvPr/>
          </p:nvSpPr>
          <p:spPr bwMode="auto">
            <a:xfrm>
              <a:off x="4704" y="2421"/>
              <a:ext cx="127" cy="128"/>
            </a:xfrm>
            <a:prstGeom prst="ellipse">
              <a:avLst/>
            </a:prstGeom>
            <a:solidFill>
              <a:schemeClr val="tx2"/>
            </a:solidFill>
            <a:ln w="9525">
              <a:noFill/>
              <a:round/>
              <a:headEnd/>
              <a:tailEnd/>
            </a:ln>
            <a:effectLst/>
          </p:spPr>
          <p:txBody>
            <a:bodyPr wrap="none" anchor="ctr"/>
            <a:lstStyle/>
            <a:p>
              <a:pPr>
                <a:defRPr/>
              </a:pPr>
              <a:endParaRPr lang="en-CA"/>
            </a:p>
          </p:txBody>
        </p:sp>
        <p:sp>
          <p:nvSpPr>
            <p:cNvPr id="19" name="Oval 22"/>
            <p:cNvSpPr>
              <a:spLocks noChangeArrowheads="1"/>
            </p:cNvSpPr>
            <p:nvPr/>
          </p:nvSpPr>
          <p:spPr bwMode="auto">
            <a:xfrm>
              <a:off x="4883" y="2421"/>
              <a:ext cx="127" cy="128"/>
            </a:xfrm>
            <a:prstGeom prst="ellipse">
              <a:avLst/>
            </a:prstGeom>
            <a:solidFill>
              <a:schemeClr val="accent2"/>
            </a:solidFill>
            <a:ln w="9525">
              <a:noFill/>
              <a:round/>
              <a:headEnd/>
              <a:tailEnd/>
            </a:ln>
            <a:effectLst/>
          </p:spPr>
          <p:txBody>
            <a:bodyPr wrap="none" anchor="ctr"/>
            <a:lstStyle/>
            <a:p>
              <a:pPr>
                <a:defRPr/>
              </a:pPr>
              <a:endParaRPr lang="en-CA"/>
            </a:p>
          </p:txBody>
        </p:sp>
        <p:sp>
          <p:nvSpPr>
            <p:cNvPr id="20" name="Oval 23"/>
            <p:cNvSpPr>
              <a:spLocks noChangeArrowheads="1"/>
            </p:cNvSpPr>
            <p:nvPr/>
          </p:nvSpPr>
          <p:spPr bwMode="auto">
            <a:xfrm>
              <a:off x="5062" y="2421"/>
              <a:ext cx="127" cy="128"/>
            </a:xfrm>
            <a:prstGeom prst="ellipse">
              <a:avLst/>
            </a:prstGeom>
            <a:solidFill>
              <a:schemeClr val="accent2"/>
            </a:solidFill>
            <a:ln w="9525">
              <a:noFill/>
              <a:round/>
              <a:headEnd/>
              <a:tailEnd/>
            </a:ln>
            <a:effectLst/>
          </p:spPr>
          <p:txBody>
            <a:bodyPr wrap="none" anchor="ctr"/>
            <a:lstStyle/>
            <a:p>
              <a:pPr>
                <a:defRPr/>
              </a:pPr>
              <a:endParaRPr lang="en-CA"/>
            </a:p>
          </p:txBody>
        </p:sp>
        <p:sp>
          <p:nvSpPr>
            <p:cNvPr id="21" name="Oval 24"/>
            <p:cNvSpPr>
              <a:spLocks noChangeArrowheads="1"/>
            </p:cNvSpPr>
            <p:nvPr/>
          </p:nvSpPr>
          <p:spPr bwMode="auto">
            <a:xfrm>
              <a:off x="5241" y="2421"/>
              <a:ext cx="127" cy="128"/>
            </a:xfrm>
            <a:prstGeom prst="ellipse">
              <a:avLst/>
            </a:prstGeom>
            <a:solidFill>
              <a:schemeClr val="accent1"/>
            </a:solidFill>
            <a:ln w="9525">
              <a:noFill/>
              <a:round/>
              <a:headEnd/>
              <a:tailEnd/>
            </a:ln>
            <a:effectLst/>
          </p:spPr>
          <p:txBody>
            <a:bodyPr wrap="none" anchor="ctr"/>
            <a:lstStyle/>
            <a:p>
              <a:pPr>
                <a:defRPr/>
              </a:pPr>
              <a:endParaRPr lang="en-CA"/>
            </a:p>
          </p:txBody>
        </p:sp>
        <p:sp>
          <p:nvSpPr>
            <p:cNvPr id="22" name="Oval 25"/>
            <p:cNvSpPr>
              <a:spLocks noChangeArrowheads="1"/>
            </p:cNvSpPr>
            <p:nvPr/>
          </p:nvSpPr>
          <p:spPr bwMode="auto">
            <a:xfrm>
              <a:off x="4704" y="2600"/>
              <a:ext cx="127" cy="128"/>
            </a:xfrm>
            <a:prstGeom prst="ellipse">
              <a:avLst/>
            </a:prstGeom>
            <a:solidFill>
              <a:schemeClr val="accent2"/>
            </a:solidFill>
            <a:ln w="9525">
              <a:noFill/>
              <a:round/>
              <a:headEnd/>
              <a:tailEnd/>
            </a:ln>
            <a:effectLst/>
          </p:spPr>
          <p:txBody>
            <a:bodyPr wrap="none" anchor="ctr"/>
            <a:lstStyle/>
            <a:p>
              <a:pPr>
                <a:defRPr/>
              </a:pPr>
              <a:endParaRPr lang="en-CA"/>
            </a:p>
          </p:txBody>
        </p:sp>
        <p:sp>
          <p:nvSpPr>
            <p:cNvPr id="23" name="Oval 26"/>
            <p:cNvSpPr>
              <a:spLocks noChangeArrowheads="1"/>
            </p:cNvSpPr>
            <p:nvPr/>
          </p:nvSpPr>
          <p:spPr bwMode="auto">
            <a:xfrm>
              <a:off x="4883" y="2600"/>
              <a:ext cx="127" cy="128"/>
            </a:xfrm>
            <a:prstGeom prst="ellipse">
              <a:avLst/>
            </a:prstGeom>
            <a:solidFill>
              <a:schemeClr val="accent2"/>
            </a:solidFill>
            <a:ln w="9525">
              <a:noFill/>
              <a:round/>
              <a:headEnd/>
              <a:tailEnd/>
            </a:ln>
            <a:effectLst/>
          </p:spPr>
          <p:txBody>
            <a:bodyPr wrap="none" anchor="ctr"/>
            <a:lstStyle/>
            <a:p>
              <a:pPr>
                <a:defRPr/>
              </a:pPr>
              <a:endParaRPr lang="en-CA"/>
            </a:p>
          </p:txBody>
        </p:sp>
        <p:sp>
          <p:nvSpPr>
            <p:cNvPr id="24" name="Oval 27"/>
            <p:cNvSpPr>
              <a:spLocks noChangeArrowheads="1"/>
            </p:cNvSpPr>
            <p:nvPr/>
          </p:nvSpPr>
          <p:spPr bwMode="auto">
            <a:xfrm>
              <a:off x="5062" y="2600"/>
              <a:ext cx="127" cy="128"/>
            </a:xfrm>
            <a:prstGeom prst="ellipse">
              <a:avLst/>
            </a:prstGeom>
            <a:solidFill>
              <a:schemeClr val="accent1"/>
            </a:solidFill>
            <a:ln w="9525">
              <a:noFill/>
              <a:round/>
              <a:headEnd/>
              <a:tailEnd/>
            </a:ln>
            <a:effectLst/>
          </p:spPr>
          <p:txBody>
            <a:bodyPr wrap="none" anchor="ctr"/>
            <a:lstStyle/>
            <a:p>
              <a:pPr>
                <a:defRPr/>
              </a:pPr>
              <a:endParaRPr lang="en-CA"/>
            </a:p>
          </p:txBody>
        </p:sp>
        <p:sp>
          <p:nvSpPr>
            <p:cNvPr id="25" name="Oval 28"/>
            <p:cNvSpPr>
              <a:spLocks noChangeArrowheads="1"/>
            </p:cNvSpPr>
            <p:nvPr/>
          </p:nvSpPr>
          <p:spPr bwMode="auto">
            <a:xfrm>
              <a:off x="5241" y="2600"/>
              <a:ext cx="127" cy="128"/>
            </a:xfrm>
            <a:prstGeom prst="ellipse">
              <a:avLst/>
            </a:prstGeom>
            <a:solidFill>
              <a:schemeClr val="accent1"/>
            </a:solidFill>
            <a:ln w="9525">
              <a:noFill/>
              <a:round/>
              <a:headEnd/>
              <a:tailEnd/>
            </a:ln>
            <a:effectLst/>
          </p:spPr>
          <p:txBody>
            <a:bodyPr wrap="none" anchor="ctr"/>
            <a:lstStyle/>
            <a:p>
              <a:pPr>
                <a:defRPr/>
              </a:pPr>
              <a:endParaRPr lang="en-CA"/>
            </a:p>
          </p:txBody>
        </p:sp>
        <p:sp>
          <p:nvSpPr>
            <p:cNvPr id="26" name="Oval 29"/>
            <p:cNvSpPr>
              <a:spLocks noChangeArrowheads="1"/>
            </p:cNvSpPr>
            <p:nvPr/>
          </p:nvSpPr>
          <p:spPr bwMode="auto">
            <a:xfrm>
              <a:off x="5420" y="2600"/>
              <a:ext cx="127" cy="128"/>
            </a:xfrm>
            <a:prstGeom prst="ellipse">
              <a:avLst/>
            </a:prstGeom>
            <a:solidFill>
              <a:schemeClr val="folHlink"/>
            </a:solidFill>
            <a:ln w="9525">
              <a:noFill/>
              <a:round/>
              <a:headEnd/>
              <a:tailEnd/>
            </a:ln>
            <a:effectLst/>
          </p:spPr>
          <p:txBody>
            <a:bodyPr wrap="none" anchor="ctr"/>
            <a:lstStyle/>
            <a:p>
              <a:pPr>
                <a:defRPr/>
              </a:pPr>
              <a:endParaRPr lang="en-CA"/>
            </a:p>
          </p:txBody>
        </p:sp>
        <p:sp>
          <p:nvSpPr>
            <p:cNvPr id="27" name="Oval 30"/>
            <p:cNvSpPr>
              <a:spLocks noChangeArrowheads="1"/>
            </p:cNvSpPr>
            <p:nvPr/>
          </p:nvSpPr>
          <p:spPr bwMode="auto">
            <a:xfrm>
              <a:off x="4704" y="2779"/>
              <a:ext cx="127" cy="127"/>
            </a:xfrm>
            <a:prstGeom prst="ellipse">
              <a:avLst/>
            </a:prstGeom>
            <a:solidFill>
              <a:schemeClr val="accent2"/>
            </a:solidFill>
            <a:ln w="9525">
              <a:noFill/>
              <a:round/>
              <a:headEnd/>
              <a:tailEnd/>
            </a:ln>
            <a:effectLst/>
          </p:spPr>
          <p:txBody>
            <a:bodyPr wrap="none" anchor="ctr"/>
            <a:lstStyle/>
            <a:p>
              <a:pPr>
                <a:defRPr/>
              </a:pPr>
              <a:endParaRPr lang="en-CA"/>
            </a:p>
          </p:txBody>
        </p:sp>
        <p:sp>
          <p:nvSpPr>
            <p:cNvPr id="28" name="Oval 31"/>
            <p:cNvSpPr>
              <a:spLocks noChangeArrowheads="1"/>
            </p:cNvSpPr>
            <p:nvPr/>
          </p:nvSpPr>
          <p:spPr bwMode="auto">
            <a:xfrm>
              <a:off x="4883" y="2779"/>
              <a:ext cx="127" cy="127"/>
            </a:xfrm>
            <a:prstGeom prst="ellipse">
              <a:avLst/>
            </a:prstGeom>
            <a:solidFill>
              <a:schemeClr val="accent1"/>
            </a:solidFill>
            <a:ln w="9525">
              <a:noFill/>
              <a:round/>
              <a:headEnd/>
              <a:tailEnd/>
            </a:ln>
            <a:effectLst/>
          </p:spPr>
          <p:txBody>
            <a:bodyPr wrap="none" anchor="ctr"/>
            <a:lstStyle/>
            <a:p>
              <a:pPr>
                <a:defRPr/>
              </a:pPr>
              <a:endParaRPr lang="en-CA"/>
            </a:p>
          </p:txBody>
        </p:sp>
        <p:sp>
          <p:nvSpPr>
            <p:cNvPr id="29" name="Oval 32"/>
            <p:cNvSpPr>
              <a:spLocks noChangeArrowheads="1"/>
            </p:cNvSpPr>
            <p:nvPr/>
          </p:nvSpPr>
          <p:spPr bwMode="auto">
            <a:xfrm>
              <a:off x="5062" y="2779"/>
              <a:ext cx="127" cy="127"/>
            </a:xfrm>
            <a:prstGeom prst="ellipse">
              <a:avLst/>
            </a:prstGeom>
            <a:solidFill>
              <a:schemeClr val="accent1"/>
            </a:solidFill>
            <a:ln w="9525">
              <a:noFill/>
              <a:round/>
              <a:headEnd/>
              <a:tailEnd/>
            </a:ln>
            <a:effectLst/>
          </p:spPr>
          <p:txBody>
            <a:bodyPr wrap="none" anchor="ctr"/>
            <a:lstStyle/>
            <a:p>
              <a:pPr>
                <a:defRPr/>
              </a:pPr>
              <a:endParaRPr lang="en-CA"/>
            </a:p>
          </p:txBody>
        </p:sp>
        <p:sp>
          <p:nvSpPr>
            <p:cNvPr id="30" name="Oval 33"/>
            <p:cNvSpPr>
              <a:spLocks noChangeArrowheads="1"/>
            </p:cNvSpPr>
            <p:nvPr/>
          </p:nvSpPr>
          <p:spPr bwMode="auto">
            <a:xfrm>
              <a:off x="5241" y="2779"/>
              <a:ext cx="127" cy="127"/>
            </a:xfrm>
            <a:prstGeom prst="ellipse">
              <a:avLst/>
            </a:prstGeom>
            <a:solidFill>
              <a:schemeClr val="folHlink"/>
            </a:solidFill>
            <a:ln w="9525">
              <a:noFill/>
              <a:round/>
              <a:headEnd/>
              <a:tailEnd/>
            </a:ln>
            <a:effectLst/>
          </p:spPr>
          <p:txBody>
            <a:bodyPr wrap="none" anchor="ctr"/>
            <a:lstStyle/>
            <a:p>
              <a:pPr>
                <a:defRPr/>
              </a:pPr>
              <a:endParaRPr lang="en-CA"/>
            </a:p>
          </p:txBody>
        </p:sp>
        <p:sp>
          <p:nvSpPr>
            <p:cNvPr id="31" name="Oval 34"/>
            <p:cNvSpPr>
              <a:spLocks noChangeArrowheads="1"/>
            </p:cNvSpPr>
            <p:nvPr/>
          </p:nvSpPr>
          <p:spPr bwMode="auto">
            <a:xfrm>
              <a:off x="4704" y="2958"/>
              <a:ext cx="127" cy="127"/>
            </a:xfrm>
            <a:prstGeom prst="ellipse">
              <a:avLst/>
            </a:prstGeom>
            <a:solidFill>
              <a:schemeClr val="accent1"/>
            </a:solidFill>
            <a:ln w="9525">
              <a:noFill/>
              <a:round/>
              <a:headEnd/>
              <a:tailEnd/>
            </a:ln>
            <a:effectLst/>
          </p:spPr>
          <p:txBody>
            <a:bodyPr wrap="none" anchor="ctr"/>
            <a:lstStyle/>
            <a:p>
              <a:pPr>
                <a:defRPr/>
              </a:pPr>
              <a:endParaRPr lang="en-CA"/>
            </a:p>
          </p:txBody>
        </p:sp>
        <p:sp>
          <p:nvSpPr>
            <p:cNvPr id="32" name="Oval 35"/>
            <p:cNvSpPr>
              <a:spLocks noChangeArrowheads="1"/>
            </p:cNvSpPr>
            <p:nvPr/>
          </p:nvSpPr>
          <p:spPr bwMode="auto">
            <a:xfrm>
              <a:off x="4883" y="2958"/>
              <a:ext cx="127" cy="127"/>
            </a:xfrm>
            <a:prstGeom prst="ellipse">
              <a:avLst/>
            </a:prstGeom>
            <a:solidFill>
              <a:schemeClr val="accent1"/>
            </a:solidFill>
            <a:ln w="9525">
              <a:noFill/>
              <a:round/>
              <a:headEnd/>
              <a:tailEnd/>
            </a:ln>
            <a:effectLst/>
          </p:spPr>
          <p:txBody>
            <a:bodyPr wrap="none" anchor="ctr"/>
            <a:lstStyle/>
            <a:p>
              <a:pPr>
                <a:defRPr/>
              </a:pPr>
              <a:endParaRPr lang="en-CA"/>
            </a:p>
          </p:txBody>
        </p:sp>
        <p:sp>
          <p:nvSpPr>
            <p:cNvPr id="33" name="Oval 36"/>
            <p:cNvSpPr>
              <a:spLocks noChangeArrowheads="1"/>
            </p:cNvSpPr>
            <p:nvPr/>
          </p:nvSpPr>
          <p:spPr bwMode="auto">
            <a:xfrm>
              <a:off x="5062" y="2958"/>
              <a:ext cx="127" cy="127"/>
            </a:xfrm>
            <a:prstGeom prst="ellipse">
              <a:avLst/>
            </a:prstGeom>
            <a:solidFill>
              <a:schemeClr val="folHlink"/>
            </a:solidFill>
            <a:ln w="9525">
              <a:noFill/>
              <a:round/>
              <a:headEnd/>
              <a:tailEnd/>
            </a:ln>
            <a:effectLst/>
          </p:spPr>
          <p:txBody>
            <a:bodyPr wrap="none" anchor="ctr"/>
            <a:lstStyle/>
            <a:p>
              <a:pPr>
                <a:defRPr/>
              </a:pPr>
              <a:endParaRPr lang="en-CA"/>
            </a:p>
          </p:txBody>
        </p:sp>
        <p:sp>
          <p:nvSpPr>
            <p:cNvPr id="34" name="Oval 37"/>
            <p:cNvSpPr>
              <a:spLocks noChangeArrowheads="1"/>
            </p:cNvSpPr>
            <p:nvPr/>
          </p:nvSpPr>
          <p:spPr bwMode="auto">
            <a:xfrm>
              <a:off x="5241" y="2958"/>
              <a:ext cx="127" cy="127"/>
            </a:xfrm>
            <a:prstGeom prst="ellipse">
              <a:avLst/>
            </a:prstGeom>
            <a:solidFill>
              <a:schemeClr val="folHlink"/>
            </a:solidFill>
            <a:ln w="9525">
              <a:noFill/>
              <a:round/>
              <a:headEnd/>
              <a:tailEnd/>
            </a:ln>
            <a:effectLst/>
          </p:spPr>
          <p:txBody>
            <a:bodyPr wrap="none" anchor="ctr"/>
            <a:lstStyle/>
            <a:p>
              <a:pPr>
                <a:defRPr/>
              </a:pPr>
              <a:endParaRPr lang="en-CA"/>
            </a:p>
          </p:txBody>
        </p:sp>
        <p:sp>
          <p:nvSpPr>
            <p:cNvPr id="35" name="Oval 38"/>
            <p:cNvSpPr>
              <a:spLocks noChangeArrowheads="1"/>
            </p:cNvSpPr>
            <p:nvPr/>
          </p:nvSpPr>
          <p:spPr bwMode="auto">
            <a:xfrm>
              <a:off x="4883" y="3137"/>
              <a:ext cx="127" cy="127"/>
            </a:xfrm>
            <a:prstGeom prst="ellipse">
              <a:avLst/>
            </a:prstGeom>
            <a:solidFill>
              <a:schemeClr val="folHlink"/>
            </a:solidFill>
            <a:ln w="9525">
              <a:noFill/>
              <a:round/>
              <a:headEnd/>
              <a:tailEnd/>
            </a:ln>
            <a:effectLst/>
          </p:spPr>
          <p:txBody>
            <a:bodyPr wrap="none" anchor="ctr"/>
            <a:lstStyle/>
            <a:p>
              <a:pPr>
                <a:defRPr/>
              </a:pPr>
              <a:endParaRPr lang="en-CA"/>
            </a:p>
          </p:txBody>
        </p:sp>
        <p:sp>
          <p:nvSpPr>
            <p:cNvPr id="36" name="Oval 39"/>
            <p:cNvSpPr>
              <a:spLocks noChangeArrowheads="1"/>
            </p:cNvSpPr>
            <p:nvPr/>
          </p:nvSpPr>
          <p:spPr bwMode="auto">
            <a:xfrm>
              <a:off x="5241" y="3137"/>
              <a:ext cx="127" cy="127"/>
            </a:xfrm>
            <a:prstGeom prst="ellipse">
              <a:avLst/>
            </a:prstGeom>
            <a:solidFill>
              <a:schemeClr val="folHlink"/>
            </a:solidFill>
            <a:ln w="9525">
              <a:noFill/>
              <a:round/>
              <a:headEnd/>
              <a:tailEnd/>
            </a:ln>
            <a:effectLst/>
          </p:spPr>
          <p:txBody>
            <a:bodyPr wrap="none" anchor="ctr"/>
            <a:lstStyle/>
            <a:p>
              <a:pPr>
                <a:defRPr/>
              </a:pPr>
              <a:endParaRPr lang="en-CA"/>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p:spPr>
        <p:txBody>
          <a:bodyPr/>
          <a:lstStyle/>
          <a:p>
            <a:pPr>
              <a:defRPr/>
            </a:pPr>
            <a:endParaRPr lang="en-CA"/>
          </a:p>
        </p:txBody>
      </p:sp>
      <p:sp>
        <p:nvSpPr>
          <p:cNvPr id="120835" name="Rectangle 3"/>
          <p:cNvSpPr>
            <a:spLocks noGrp="1" noChangeArrowheads="1"/>
          </p:cNvSpPr>
          <p:nvPr>
            <p:ph type="ctrTitle"/>
          </p:nvPr>
        </p:nvSpPr>
        <p:spPr>
          <a:xfrm>
            <a:off x="315913" y="466725"/>
            <a:ext cx="6781800" cy="2133600"/>
          </a:xfrm>
        </p:spPr>
        <p:txBody>
          <a:bodyPr/>
          <a:lstStyle>
            <a:lvl1pPr algn="r">
              <a:defRPr sz="4800"/>
            </a:lvl1pPr>
          </a:lstStyle>
          <a:p>
            <a:r>
              <a:rPr lang="en-US" altLang="en-US"/>
              <a:t>Click to edit Master title style</a:t>
            </a:r>
          </a:p>
        </p:txBody>
      </p:sp>
      <p:sp>
        <p:nvSpPr>
          <p:cNvPr id="120836"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r>
              <a:rPr lang="en-US" altLang="en-US"/>
              <a:t>Click to edit Master subtitle style</a:t>
            </a:r>
          </a:p>
        </p:txBody>
      </p:sp>
      <p:sp>
        <p:nvSpPr>
          <p:cNvPr id="38" name="Rectangle 5"/>
          <p:cNvSpPr>
            <a:spLocks noGrp="1" noChangeArrowheads="1"/>
          </p:cNvSpPr>
          <p:nvPr>
            <p:ph type="dt" sz="half" idx="10"/>
          </p:nvPr>
        </p:nvSpPr>
        <p:spPr/>
        <p:txBody>
          <a:bodyPr/>
          <a:lstStyle>
            <a:lvl1pPr>
              <a:defRPr smtClean="0"/>
            </a:lvl1pPr>
          </a:lstStyle>
          <a:p>
            <a:pPr>
              <a:defRPr/>
            </a:pPr>
            <a:endParaRPr lang="en-US" altLang="en-US"/>
          </a:p>
        </p:txBody>
      </p:sp>
      <p:sp>
        <p:nvSpPr>
          <p:cNvPr id="39" name="Rectangle 6"/>
          <p:cNvSpPr>
            <a:spLocks noGrp="1" noChangeArrowheads="1"/>
          </p:cNvSpPr>
          <p:nvPr>
            <p:ph type="ftr" sz="quarter" idx="11"/>
          </p:nvPr>
        </p:nvSpPr>
        <p:spPr/>
        <p:txBody>
          <a:bodyPr/>
          <a:lstStyle>
            <a:lvl1pPr>
              <a:defRPr smtClean="0"/>
            </a:lvl1pPr>
          </a:lstStyle>
          <a:p>
            <a:pPr>
              <a:defRPr/>
            </a:pPr>
            <a:endParaRPr lang="en-US" altLang="en-US"/>
          </a:p>
        </p:txBody>
      </p:sp>
      <p:sp>
        <p:nvSpPr>
          <p:cNvPr id="40" name="Rectangle 7"/>
          <p:cNvSpPr>
            <a:spLocks noGrp="1" noChangeArrowheads="1"/>
          </p:cNvSpPr>
          <p:nvPr>
            <p:ph type="sldNum" sz="quarter" idx="12"/>
          </p:nvPr>
        </p:nvSpPr>
        <p:spPr/>
        <p:txBody>
          <a:bodyPr/>
          <a:lstStyle>
            <a:lvl1pPr>
              <a:defRPr smtClean="0"/>
            </a:lvl1pPr>
          </a:lstStyle>
          <a:p>
            <a:pPr>
              <a:defRPr/>
            </a:pPr>
            <a:fld id="{CA3FE982-B567-4EE2-9B62-3AC5C0DC974D}" type="slidenum">
              <a:rPr lang="en-US" altLang="en-US"/>
              <a:pPr>
                <a:defRPr/>
              </a:pPr>
              <a:t>‹#›</a:t>
            </a:fld>
            <a:endParaRPr lang="en-US" altLang="en-US"/>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fld id="{280A3097-F193-45D5-974F-4782E43B7E00}" type="slidenum">
              <a:rPr lang="en-US" altLang="en-US"/>
              <a:pPr>
                <a:defRPr/>
              </a:pPr>
              <a:t>‹#›</a:t>
            </a:fld>
            <a:endParaRPr lang="en-US" altLang="en-US"/>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fld id="{4A6158E9-B293-4EB2-8E35-106D40BAD9E6}" type="slidenum">
              <a:rPr lang="en-US" altLang="en-US"/>
              <a:pPr>
                <a:defRPr/>
              </a:pPr>
              <a:t>‹#›</a:t>
            </a:fld>
            <a:endParaRPr lang="en-US" altLang="en-US"/>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fld id="{F6B7D9B7-0351-4D17-A959-5CFC34EB4513}" type="slidenum">
              <a:rPr lang="en-US" altLang="en-US"/>
              <a:pPr>
                <a:defRPr/>
              </a:pPr>
              <a:t>‹#›</a:t>
            </a:fld>
            <a:endParaRPr lang="en-US" altLang="en-US"/>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7"/>
          <p:cNvSpPr>
            <a:spLocks noGrp="1" noChangeArrowheads="1"/>
          </p:cNvSpPr>
          <p:nvPr>
            <p:ph type="sldNum" sz="quarter" idx="12"/>
          </p:nvPr>
        </p:nvSpPr>
        <p:spPr>
          <a:ln/>
        </p:spPr>
        <p:txBody>
          <a:bodyPr/>
          <a:lstStyle>
            <a:lvl1pPr>
              <a:defRPr/>
            </a:lvl1pPr>
          </a:lstStyle>
          <a:p>
            <a:pPr>
              <a:defRPr/>
            </a:pPr>
            <a:fld id="{D49B8617-02FC-41D9-A6B9-71F269FFDA2A}" type="slidenum">
              <a:rPr lang="en-US" altLang="en-US"/>
              <a:pPr>
                <a:defRPr/>
              </a:pPr>
              <a:t>‹#›</a:t>
            </a:fld>
            <a:endParaRPr lang="en-US" altLang="en-US"/>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7"/>
          <p:cNvSpPr>
            <a:spLocks noGrp="1" noChangeArrowheads="1"/>
          </p:cNvSpPr>
          <p:nvPr>
            <p:ph type="sldNum" sz="quarter" idx="12"/>
          </p:nvPr>
        </p:nvSpPr>
        <p:spPr>
          <a:ln/>
        </p:spPr>
        <p:txBody>
          <a:bodyPr/>
          <a:lstStyle>
            <a:lvl1pPr>
              <a:defRPr/>
            </a:lvl1pPr>
          </a:lstStyle>
          <a:p>
            <a:pPr>
              <a:defRPr/>
            </a:pPr>
            <a:fld id="{0B2748EC-98DE-409F-8CDE-EF88B8F1B079}" type="slidenum">
              <a:rPr lang="en-US" altLang="en-US"/>
              <a:pPr>
                <a:defRPr/>
              </a:pPr>
              <a:t>‹#›</a:t>
            </a:fld>
            <a:endParaRPr lang="en-US" altLang="en-US"/>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7"/>
          <p:cNvSpPr>
            <a:spLocks noGrp="1" noChangeArrowheads="1"/>
          </p:cNvSpPr>
          <p:nvPr>
            <p:ph type="sldNum" sz="quarter" idx="12"/>
          </p:nvPr>
        </p:nvSpPr>
        <p:spPr>
          <a:ln/>
        </p:spPr>
        <p:txBody>
          <a:bodyPr/>
          <a:lstStyle>
            <a:lvl1pPr>
              <a:defRPr/>
            </a:lvl1pPr>
          </a:lstStyle>
          <a:p>
            <a:pPr>
              <a:defRPr/>
            </a:pPr>
            <a:fld id="{C56867D3-9EEC-4F8D-8C27-ABBDE33EB1E6}" type="slidenum">
              <a:rPr lang="en-US" altLang="en-US"/>
              <a:pPr>
                <a:defRPr/>
              </a:pPr>
              <a:t>‹#›</a:t>
            </a:fld>
            <a:endParaRPr lang="en-US" altLang="en-US"/>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fld id="{5A5AA49C-6D73-4971-8127-9CE79B246EF3}" type="slidenum">
              <a:rPr lang="en-US" altLang="en-US"/>
              <a:pPr>
                <a:defRPr/>
              </a:pPr>
              <a:t>‹#›</a:t>
            </a:fld>
            <a:endParaRPr lang="en-US" altLang="en-US"/>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fld id="{FFB32650-E45A-4DFD-A3F3-BA31113BD7C9}" type="slidenum">
              <a:rPr lang="en-US" altLang="en-US"/>
              <a:pPr>
                <a:defRPr/>
              </a:pPr>
              <a:t>‹#›</a:t>
            </a:fld>
            <a:endParaRPr lang="en-US" altLang="en-US"/>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fld id="{38F764A4-95C2-467C-A961-28920CCBB4CE}" type="slidenum">
              <a:rPr lang="en-US" altLang="en-US"/>
              <a:pPr>
                <a:defRPr/>
              </a:pPr>
              <a:t>‹#›</a:t>
            </a:fld>
            <a:endParaRPr lang="en-US" altLang="en-US"/>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fld id="{B7F605C2-2E6D-4305-BDE6-41E4693DD0BD}" type="slidenum">
              <a:rPr lang="en-US" altLang="en-US"/>
              <a:pPr>
                <a:defRPr/>
              </a:pPr>
              <a:t>‹#›</a:t>
            </a:fld>
            <a:endParaRPr lang="en-US" altLang="en-US"/>
          </a:p>
        </p:txBody>
      </p:sp>
    </p:spTree>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719263"/>
            <a:ext cx="40386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quarter" idx="2"/>
          </p:nvPr>
        </p:nvSpPr>
        <p:spPr>
          <a:xfrm>
            <a:off x="4648200" y="1719263"/>
            <a:ext cx="4038600" cy="21288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Content Placeholder 4"/>
          <p:cNvSpPr>
            <a:spLocks noGrp="1"/>
          </p:cNvSpPr>
          <p:nvPr>
            <p:ph sz="quarter" idx="3"/>
          </p:nvPr>
        </p:nvSpPr>
        <p:spPr>
          <a:xfrm>
            <a:off x="4648200" y="4000500"/>
            <a:ext cx="4038600" cy="21304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7"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8" name="Rectangle 7"/>
          <p:cNvSpPr>
            <a:spLocks noGrp="1" noChangeArrowheads="1"/>
          </p:cNvSpPr>
          <p:nvPr>
            <p:ph type="sldNum" sz="quarter" idx="12"/>
          </p:nvPr>
        </p:nvSpPr>
        <p:spPr>
          <a:ln/>
        </p:spPr>
        <p:txBody>
          <a:bodyPr/>
          <a:lstStyle>
            <a:lvl1pPr>
              <a:defRPr/>
            </a:lvl1pPr>
          </a:lstStyle>
          <a:p>
            <a:pPr>
              <a:defRPr/>
            </a:pPr>
            <a:fld id="{4D86F2F2-6133-4A87-9854-0DE9919111CD}" type="slidenum">
              <a:rPr lang="en-US" altLang="en-US"/>
              <a:pPr>
                <a:defRPr/>
              </a:pPr>
              <a:t>‹#›</a:t>
            </a:fld>
            <a:endParaRPr lang="en-US" altLang="en-US"/>
          </a:p>
        </p:txBody>
      </p:sp>
    </p:spTree>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719263"/>
            <a:ext cx="40386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719263"/>
            <a:ext cx="40386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fld id="{6BD00AD7-BA5D-4E81-B5FA-C48682F64707}" type="slidenum">
              <a:rPr lang="en-US" altLang="en-US"/>
              <a:pPr>
                <a:defRPr/>
              </a:pPr>
              <a:t>‹#›</a:t>
            </a:fld>
            <a:endParaRPr lang="en-US" altLang="en-US"/>
          </a:p>
        </p:txBody>
      </p:sp>
    </p:spTree>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719263"/>
            <a:ext cx="8229600" cy="21288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57200" y="4000500"/>
            <a:ext cx="8229600" cy="21304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p:cNvSpPr>
            <a:spLocks noGrp="1" noChangeArrowheads="1"/>
          </p:cNvSpPr>
          <p:nvPr>
            <p:ph type="sldNum" sz="quarter" idx="12"/>
          </p:nvPr>
        </p:nvSpPr>
        <p:spPr>
          <a:ln/>
        </p:spPr>
        <p:txBody>
          <a:bodyPr/>
          <a:lstStyle>
            <a:lvl1pPr>
              <a:defRPr/>
            </a:lvl1pPr>
          </a:lstStyle>
          <a:p>
            <a:pPr>
              <a:defRPr/>
            </a:pPr>
            <a:fld id="{2B34E2FE-A40F-4887-A24E-F2FBB254277B}" type="slidenum">
              <a:rPr lang="en-US" altLang="en-US"/>
              <a:pPr>
                <a:defRPr/>
              </a:pPr>
              <a:t>‹#›</a:t>
            </a:fld>
            <a:endParaRPr lang="en-US" altLang="en-U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9810" name="Line 2"/>
          <p:cNvSpPr>
            <a:spLocks noChangeShapeType="1"/>
          </p:cNvSpPr>
          <p:nvPr/>
        </p:nvSpPr>
        <p:spPr bwMode="auto">
          <a:xfrm>
            <a:off x="7962900" y="152400"/>
            <a:ext cx="0" cy="1524000"/>
          </a:xfrm>
          <a:prstGeom prst="line">
            <a:avLst/>
          </a:prstGeom>
          <a:noFill/>
          <a:ln w="9525">
            <a:solidFill>
              <a:schemeClr val="tx1"/>
            </a:solidFill>
            <a:round/>
            <a:headEnd/>
            <a:tailEnd/>
          </a:ln>
          <a:effectLst/>
        </p:spPr>
        <p:txBody>
          <a:bodyPr/>
          <a:lstStyle/>
          <a:p>
            <a:pPr>
              <a:defRPr/>
            </a:pPr>
            <a:endParaRPr lang="en-CA"/>
          </a:p>
        </p:txBody>
      </p:sp>
      <p:sp>
        <p:nvSpPr>
          <p:cNvPr id="2051" name="Rectangle 3"/>
          <p:cNvSpPr>
            <a:spLocks noGrp="1" noChangeArrowheads="1"/>
          </p:cNvSpPr>
          <p:nvPr>
            <p:ph type="title"/>
          </p:nvPr>
        </p:nvSpPr>
        <p:spPr bwMode="auto">
          <a:xfrm>
            <a:off x="457200" y="122238"/>
            <a:ext cx="7543800" cy="1295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2052" name="Rectangle 4"/>
          <p:cNvSpPr>
            <a:spLocks noGrp="1" noChangeArrowheads="1"/>
          </p:cNvSpPr>
          <p:nvPr>
            <p:ph type="body" idx="1"/>
          </p:nvPr>
        </p:nvSpPr>
        <p:spPr bwMode="auto">
          <a:xfrm>
            <a:off x="457200" y="1719263"/>
            <a:ext cx="8229600" cy="4411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19813" name="Rectangle 5"/>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smtClean="0"/>
            </a:lvl1pPr>
          </a:lstStyle>
          <a:p>
            <a:pPr>
              <a:defRPr/>
            </a:pPr>
            <a:endParaRPr lang="en-US" altLang="en-US"/>
          </a:p>
        </p:txBody>
      </p:sp>
      <p:sp>
        <p:nvSpPr>
          <p:cNvPr id="119814" name="Rectangle 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smtClean="0"/>
            </a:lvl1pPr>
          </a:lstStyle>
          <a:p>
            <a:pPr>
              <a:defRPr/>
            </a:pPr>
            <a:endParaRPr lang="en-US" altLang="en-US"/>
          </a:p>
        </p:txBody>
      </p:sp>
      <p:sp>
        <p:nvSpPr>
          <p:cNvPr id="119815" name="Rectangle 7"/>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smtClean="0"/>
            </a:lvl1pPr>
          </a:lstStyle>
          <a:p>
            <a:pPr>
              <a:defRPr/>
            </a:pPr>
            <a:fld id="{CAD5EE67-8A64-4F54-A2A1-213FF012326B}" type="slidenum">
              <a:rPr lang="en-US" altLang="en-US"/>
              <a:pPr>
                <a:defRPr/>
              </a:pPr>
              <a:t>‹#›</a:t>
            </a:fld>
            <a:endParaRPr lang="en-US" altLang="en-US"/>
          </a:p>
        </p:txBody>
      </p:sp>
      <p:grpSp>
        <p:nvGrpSpPr>
          <p:cNvPr id="2056" name="Group 8"/>
          <p:cNvGrpSpPr>
            <a:grpSpLocks/>
          </p:cNvGrpSpPr>
          <p:nvPr/>
        </p:nvGrpSpPr>
        <p:grpSpPr bwMode="auto">
          <a:xfrm>
            <a:off x="8153400" y="152400"/>
            <a:ext cx="792163" cy="1295400"/>
            <a:chOff x="5136" y="960"/>
            <a:chExt cx="528" cy="864"/>
          </a:xfrm>
        </p:grpSpPr>
        <p:sp>
          <p:nvSpPr>
            <p:cNvPr id="119817" name="Oval 9"/>
            <p:cNvSpPr>
              <a:spLocks noChangeArrowheads="1"/>
            </p:cNvSpPr>
            <p:nvPr/>
          </p:nvSpPr>
          <p:spPr bwMode="auto">
            <a:xfrm>
              <a:off x="5136" y="960"/>
              <a:ext cx="80" cy="80"/>
            </a:xfrm>
            <a:prstGeom prst="ellipse">
              <a:avLst/>
            </a:prstGeom>
            <a:solidFill>
              <a:schemeClr val="tx2"/>
            </a:solidFill>
            <a:ln w="9525">
              <a:noFill/>
              <a:round/>
              <a:headEnd/>
              <a:tailEnd/>
            </a:ln>
            <a:effectLst/>
          </p:spPr>
          <p:txBody>
            <a:bodyPr wrap="none" anchor="ctr"/>
            <a:lstStyle/>
            <a:p>
              <a:pPr>
                <a:defRPr/>
              </a:pPr>
              <a:endParaRPr lang="en-CA"/>
            </a:p>
          </p:txBody>
        </p:sp>
        <p:sp>
          <p:nvSpPr>
            <p:cNvPr id="119818" name="Oval 10"/>
            <p:cNvSpPr>
              <a:spLocks noChangeArrowheads="1"/>
            </p:cNvSpPr>
            <p:nvPr/>
          </p:nvSpPr>
          <p:spPr bwMode="auto">
            <a:xfrm>
              <a:off x="5248" y="960"/>
              <a:ext cx="79" cy="80"/>
            </a:xfrm>
            <a:prstGeom prst="ellipse">
              <a:avLst/>
            </a:prstGeom>
            <a:solidFill>
              <a:schemeClr val="tx2"/>
            </a:solidFill>
            <a:ln w="9525">
              <a:noFill/>
              <a:round/>
              <a:headEnd/>
              <a:tailEnd/>
            </a:ln>
            <a:effectLst/>
          </p:spPr>
          <p:txBody>
            <a:bodyPr wrap="none" anchor="ctr"/>
            <a:lstStyle/>
            <a:p>
              <a:pPr>
                <a:defRPr/>
              </a:pPr>
              <a:endParaRPr lang="en-CA"/>
            </a:p>
          </p:txBody>
        </p:sp>
        <p:sp>
          <p:nvSpPr>
            <p:cNvPr id="119819" name="Oval 11"/>
            <p:cNvSpPr>
              <a:spLocks noChangeArrowheads="1"/>
            </p:cNvSpPr>
            <p:nvPr/>
          </p:nvSpPr>
          <p:spPr bwMode="auto">
            <a:xfrm>
              <a:off x="5360" y="960"/>
              <a:ext cx="79" cy="80"/>
            </a:xfrm>
            <a:prstGeom prst="ellipse">
              <a:avLst/>
            </a:prstGeom>
            <a:solidFill>
              <a:schemeClr val="tx2"/>
            </a:solidFill>
            <a:ln w="9525">
              <a:noFill/>
              <a:round/>
              <a:headEnd/>
              <a:tailEnd/>
            </a:ln>
            <a:effectLst/>
          </p:spPr>
          <p:txBody>
            <a:bodyPr wrap="none" anchor="ctr"/>
            <a:lstStyle/>
            <a:p>
              <a:pPr>
                <a:defRPr/>
              </a:pPr>
              <a:endParaRPr lang="en-CA"/>
            </a:p>
          </p:txBody>
        </p:sp>
        <p:sp>
          <p:nvSpPr>
            <p:cNvPr id="119820" name="Oval 12"/>
            <p:cNvSpPr>
              <a:spLocks noChangeArrowheads="1"/>
            </p:cNvSpPr>
            <p:nvPr/>
          </p:nvSpPr>
          <p:spPr bwMode="auto">
            <a:xfrm>
              <a:off x="5136" y="1072"/>
              <a:ext cx="80" cy="79"/>
            </a:xfrm>
            <a:prstGeom prst="ellipse">
              <a:avLst/>
            </a:prstGeom>
            <a:solidFill>
              <a:schemeClr val="tx2"/>
            </a:solidFill>
            <a:ln w="9525">
              <a:noFill/>
              <a:round/>
              <a:headEnd/>
              <a:tailEnd/>
            </a:ln>
            <a:effectLst/>
          </p:spPr>
          <p:txBody>
            <a:bodyPr wrap="none" anchor="ctr"/>
            <a:lstStyle/>
            <a:p>
              <a:pPr>
                <a:defRPr/>
              </a:pPr>
              <a:endParaRPr lang="en-CA"/>
            </a:p>
          </p:txBody>
        </p:sp>
        <p:sp>
          <p:nvSpPr>
            <p:cNvPr id="119821" name="Oval 13"/>
            <p:cNvSpPr>
              <a:spLocks noChangeArrowheads="1"/>
            </p:cNvSpPr>
            <p:nvPr/>
          </p:nvSpPr>
          <p:spPr bwMode="auto">
            <a:xfrm>
              <a:off x="5248" y="1072"/>
              <a:ext cx="79" cy="79"/>
            </a:xfrm>
            <a:prstGeom prst="ellipse">
              <a:avLst/>
            </a:prstGeom>
            <a:solidFill>
              <a:schemeClr val="tx2"/>
            </a:solidFill>
            <a:ln w="9525">
              <a:noFill/>
              <a:round/>
              <a:headEnd/>
              <a:tailEnd/>
            </a:ln>
            <a:effectLst/>
          </p:spPr>
          <p:txBody>
            <a:bodyPr wrap="none" anchor="ctr"/>
            <a:lstStyle/>
            <a:p>
              <a:pPr>
                <a:defRPr/>
              </a:pPr>
              <a:endParaRPr lang="en-CA"/>
            </a:p>
          </p:txBody>
        </p:sp>
        <p:sp>
          <p:nvSpPr>
            <p:cNvPr id="119822" name="Oval 14"/>
            <p:cNvSpPr>
              <a:spLocks noChangeArrowheads="1"/>
            </p:cNvSpPr>
            <p:nvPr/>
          </p:nvSpPr>
          <p:spPr bwMode="auto">
            <a:xfrm>
              <a:off x="5360" y="1072"/>
              <a:ext cx="79" cy="79"/>
            </a:xfrm>
            <a:prstGeom prst="ellipse">
              <a:avLst/>
            </a:prstGeom>
            <a:solidFill>
              <a:schemeClr val="tx2"/>
            </a:solidFill>
            <a:ln w="9525">
              <a:noFill/>
              <a:round/>
              <a:headEnd/>
              <a:tailEnd/>
            </a:ln>
            <a:effectLst/>
          </p:spPr>
          <p:txBody>
            <a:bodyPr wrap="none" anchor="ctr"/>
            <a:lstStyle/>
            <a:p>
              <a:pPr>
                <a:defRPr/>
              </a:pPr>
              <a:endParaRPr lang="en-CA"/>
            </a:p>
          </p:txBody>
        </p:sp>
        <p:sp>
          <p:nvSpPr>
            <p:cNvPr id="119823" name="Oval 15"/>
            <p:cNvSpPr>
              <a:spLocks noChangeArrowheads="1"/>
            </p:cNvSpPr>
            <p:nvPr/>
          </p:nvSpPr>
          <p:spPr bwMode="auto">
            <a:xfrm>
              <a:off x="5472" y="1072"/>
              <a:ext cx="79" cy="79"/>
            </a:xfrm>
            <a:prstGeom prst="ellipse">
              <a:avLst/>
            </a:prstGeom>
            <a:solidFill>
              <a:schemeClr val="accent2"/>
            </a:solidFill>
            <a:ln w="9525">
              <a:noFill/>
              <a:round/>
              <a:headEnd/>
              <a:tailEnd/>
            </a:ln>
            <a:effectLst/>
          </p:spPr>
          <p:txBody>
            <a:bodyPr wrap="none" anchor="ctr"/>
            <a:lstStyle/>
            <a:p>
              <a:pPr>
                <a:defRPr/>
              </a:pPr>
              <a:endParaRPr lang="en-CA"/>
            </a:p>
          </p:txBody>
        </p:sp>
        <p:sp>
          <p:nvSpPr>
            <p:cNvPr id="119824" name="Oval 16"/>
            <p:cNvSpPr>
              <a:spLocks noChangeArrowheads="1"/>
            </p:cNvSpPr>
            <p:nvPr/>
          </p:nvSpPr>
          <p:spPr bwMode="auto">
            <a:xfrm>
              <a:off x="5136" y="1184"/>
              <a:ext cx="80" cy="79"/>
            </a:xfrm>
            <a:prstGeom prst="ellipse">
              <a:avLst/>
            </a:prstGeom>
            <a:solidFill>
              <a:schemeClr val="tx2"/>
            </a:solidFill>
            <a:ln w="9525">
              <a:noFill/>
              <a:round/>
              <a:headEnd/>
              <a:tailEnd/>
            </a:ln>
            <a:effectLst/>
          </p:spPr>
          <p:txBody>
            <a:bodyPr wrap="none" anchor="ctr"/>
            <a:lstStyle/>
            <a:p>
              <a:pPr>
                <a:defRPr/>
              </a:pPr>
              <a:endParaRPr lang="en-CA"/>
            </a:p>
          </p:txBody>
        </p:sp>
        <p:sp>
          <p:nvSpPr>
            <p:cNvPr id="119825" name="Oval 17"/>
            <p:cNvSpPr>
              <a:spLocks noChangeArrowheads="1"/>
            </p:cNvSpPr>
            <p:nvPr/>
          </p:nvSpPr>
          <p:spPr bwMode="auto">
            <a:xfrm>
              <a:off x="5248" y="1184"/>
              <a:ext cx="79" cy="79"/>
            </a:xfrm>
            <a:prstGeom prst="ellipse">
              <a:avLst/>
            </a:prstGeom>
            <a:solidFill>
              <a:schemeClr val="tx2"/>
            </a:solidFill>
            <a:ln w="9525">
              <a:noFill/>
              <a:round/>
              <a:headEnd/>
              <a:tailEnd/>
            </a:ln>
            <a:effectLst/>
          </p:spPr>
          <p:txBody>
            <a:bodyPr wrap="none" anchor="ctr"/>
            <a:lstStyle/>
            <a:p>
              <a:pPr>
                <a:defRPr/>
              </a:pPr>
              <a:endParaRPr lang="en-CA"/>
            </a:p>
          </p:txBody>
        </p:sp>
        <p:sp>
          <p:nvSpPr>
            <p:cNvPr id="119826" name="Oval 18"/>
            <p:cNvSpPr>
              <a:spLocks noChangeArrowheads="1"/>
            </p:cNvSpPr>
            <p:nvPr/>
          </p:nvSpPr>
          <p:spPr bwMode="auto">
            <a:xfrm>
              <a:off x="5360" y="1184"/>
              <a:ext cx="79" cy="79"/>
            </a:xfrm>
            <a:prstGeom prst="ellipse">
              <a:avLst/>
            </a:prstGeom>
            <a:solidFill>
              <a:schemeClr val="accent2"/>
            </a:solidFill>
            <a:ln w="9525">
              <a:noFill/>
              <a:round/>
              <a:headEnd/>
              <a:tailEnd/>
            </a:ln>
            <a:effectLst/>
          </p:spPr>
          <p:txBody>
            <a:bodyPr wrap="none" anchor="ctr"/>
            <a:lstStyle/>
            <a:p>
              <a:pPr>
                <a:defRPr/>
              </a:pPr>
              <a:endParaRPr lang="en-CA"/>
            </a:p>
          </p:txBody>
        </p:sp>
        <p:sp>
          <p:nvSpPr>
            <p:cNvPr id="119827" name="Oval 19"/>
            <p:cNvSpPr>
              <a:spLocks noChangeArrowheads="1"/>
            </p:cNvSpPr>
            <p:nvPr/>
          </p:nvSpPr>
          <p:spPr bwMode="auto">
            <a:xfrm>
              <a:off x="5472" y="1184"/>
              <a:ext cx="79" cy="79"/>
            </a:xfrm>
            <a:prstGeom prst="ellipse">
              <a:avLst/>
            </a:prstGeom>
            <a:solidFill>
              <a:schemeClr val="accent2"/>
            </a:solidFill>
            <a:ln w="9525">
              <a:noFill/>
              <a:round/>
              <a:headEnd/>
              <a:tailEnd/>
            </a:ln>
            <a:effectLst/>
          </p:spPr>
          <p:txBody>
            <a:bodyPr wrap="none" anchor="ctr"/>
            <a:lstStyle/>
            <a:p>
              <a:pPr>
                <a:defRPr/>
              </a:pPr>
              <a:endParaRPr lang="en-CA"/>
            </a:p>
          </p:txBody>
        </p:sp>
        <p:sp>
          <p:nvSpPr>
            <p:cNvPr id="119828" name="Oval 20"/>
            <p:cNvSpPr>
              <a:spLocks noChangeArrowheads="1"/>
            </p:cNvSpPr>
            <p:nvPr/>
          </p:nvSpPr>
          <p:spPr bwMode="auto">
            <a:xfrm>
              <a:off x="5584" y="1184"/>
              <a:ext cx="80" cy="79"/>
            </a:xfrm>
            <a:prstGeom prst="ellipse">
              <a:avLst/>
            </a:prstGeom>
            <a:solidFill>
              <a:schemeClr val="accent1"/>
            </a:solidFill>
            <a:ln w="9525">
              <a:noFill/>
              <a:round/>
              <a:headEnd/>
              <a:tailEnd/>
            </a:ln>
            <a:effectLst/>
          </p:spPr>
          <p:txBody>
            <a:bodyPr wrap="none" anchor="ctr"/>
            <a:lstStyle/>
            <a:p>
              <a:pPr>
                <a:defRPr/>
              </a:pPr>
              <a:endParaRPr lang="en-CA"/>
            </a:p>
          </p:txBody>
        </p:sp>
        <p:sp>
          <p:nvSpPr>
            <p:cNvPr id="119829" name="Oval 21"/>
            <p:cNvSpPr>
              <a:spLocks noChangeArrowheads="1"/>
            </p:cNvSpPr>
            <p:nvPr/>
          </p:nvSpPr>
          <p:spPr bwMode="auto">
            <a:xfrm>
              <a:off x="5136" y="1296"/>
              <a:ext cx="80" cy="80"/>
            </a:xfrm>
            <a:prstGeom prst="ellipse">
              <a:avLst/>
            </a:prstGeom>
            <a:solidFill>
              <a:schemeClr val="tx2"/>
            </a:solidFill>
            <a:ln w="9525">
              <a:noFill/>
              <a:round/>
              <a:headEnd/>
              <a:tailEnd/>
            </a:ln>
            <a:effectLst/>
          </p:spPr>
          <p:txBody>
            <a:bodyPr wrap="none" anchor="ctr"/>
            <a:lstStyle/>
            <a:p>
              <a:pPr>
                <a:defRPr/>
              </a:pPr>
              <a:endParaRPr lang="en-CA"/>
            </a:p>
          </p:txBody>
        </p:sp>
        <p:sp>
          <p:nvSpPr>
            <p:cNvPr id="119830" name="Oval 22"/>
            <p:cNvSpPr>
              <a:spLocks noChangeArrowheads="1"/>
            </p:cNvSpPr>
            <p:nvPr/>
          </p:nvSpPr>
          <p:spPr bwMode="auto">
            <a:xfrm>
              <a:off x="5248" y="1296"/>
              <a:ext cx="79" cy="80"/>
            </a:xfrm>
            <a:prstGeom prst="ellipse">
              <a:avLst/>
            </a:prstGeom>
            <a:solidFill>
              <a:schemeClr val="accent2"/>
            </a:solidFill>
            <a:ln w="9525">
              <a:noFill/>
              <a:round/>
              <a:headEnd/>
              <a:tailEnd/>
            </a:ln>
            <a:effectLst/>
          </p:spPr>
          <p:txBody>
            <a:bodyPr wrap="none" anchor="ctr"/>
            <a:lstStyle/>
            <a:p>
              <a:pPr>
                <a:defRPr/>
              </a:pPr>
              <a:endParaRPr lang="en-CA"/>
            </a:p>
          </p:txBody>
        </p:sp>
        <p:sp>
          <p:nvSpPr>
            <p:cNvPr id="119831" name="Oval 23"/>
            <p:cNvSpPr>
              <a:spLocks noChangeArrowheads="1"/>
            </p:cNvSpPr>
            <p:nvPr/>
          </p:nvSpPr>
          <p:spPr bwMode="auto">
            <a:xfrm>
              <a:off x="5360" y="1296"/>
              <a:ext cx="79" cy="80"/>
            </a:xfrm>
            <a:prstGeom prst="ellipse">
              <a:avLst/>
            </a:prstGeom>
            <a:solidFill>
              <a:schemeClr val="accent2"/>
            </a:solidFill>
            <a:ln w="9525">
              <a:noFill/>
              <a:round/>
              <a:headEnd/>
              <a:tailEnd/>
            </a:ln>
            <a:effectLst/>
          </p:spPr>
          <p:txBody>
            <a:bodyPr wrap="none" anchor="ctr"/>
            <a:lstStyle/>
            <a:p>
              <a:pPr>
                <a:defRPr/>
              </a:pPr>
              <a:endParaRPr lang="en-CA"/>
            </a:p>
          </p:txBody>
        </p:sp>
        <p:sp>
          <p:nvSpPr>
            <p:cNvPr id="119832" name="Oval 24"/>
            <p:cNvSpPr>
              <a:spLocks noChangeArrowheads="1"/>
            </p:cNvSpPr>
            <p:nvPr/>
          </p:nvSpPr>
          <p:spPr bwMode="auto">
            <a:xfrm>
              <a:off x="5472" y="1296"/>
              <a:ext cx="79" cy="80"/>
            </a:xfrm>
            <a:prstGeom prst="ellipse">
              <a:avLst/>
            </a:prstGeom>
            <a:solidFill>
              <a:schemeClr val="accent1"/>
            </a:solidFill>
            <a:ln w="9525">
              <a:noFill/>
              <a:round/>
              <a:headEnd/>
              <a:tailEnd/>
            </a:ln>
            <a:effectLst/>
          </p:spPr>
          <p:txBody>
            <a:bodyPr wrap="none" anchor="ctr"/>
            <a:lstStyle/>
            <a:p>
              <a:pPr>
                <a:defRPr/>
              </a:pPr>
              <a:endParaRPr lang="en-CA"/>
            </a:p>
          </p:txBody>
        </p:sp>
        <p:sp>
          <p:nvSpPr>
            <p:cNvPr id="119833" name="Oval 25"/>
            <p:cNvSpPr>
              <a:spLocks noChangeArrowheads="1"/>
            </p:cNvSpPr>
            <p:nvPr/>
          </p:nvSpPr>
          <p:spPr bwMode="auto">
            <a:xfrm>
              <a:off x="5136" y="1408"/>
              <a:ext cx="80" cy="80"/>
            </a:xfrm>
            <a:prstGeom prst="ellipse">
              <a:avLst/>
            </a:prstGeom>
            <a:solidFill>
              <a:schemeClr val="accent2"/>
            </a:solidFill>
            <a:ln w="9525">
              <a:noFill/>
              <a:round/>
              <a:headEnd/>
              <a:tailEnd/>
            </a:ln>
            <a:effectLst/>
          </p:spPr>
          <p:txBody>
            <a:bodyPr wrap="none" anchor="ctr"/>
            <a:lstStyle/>
            <a:p>
              <a:pPr>
                <a:defRPr/>
              </a:pPr>
              <a:endParaRPr lang="en-CA"/>
            </a:p>
          </p:txBody>
        </p:sp>
        <p:sp>
          <p:nvSpPr>
            <p:cNvPr id="119834" name="Oval 26"/>
            <p:cNvSpPr>
              <a:spLocks noChangeArrowheads="1"/>
            </p:cNvSpPr>
            <p:nvPr/>
          </p:nvSpPr>
          <p:spPr bwMode="auto">
            <a:xfrm>
              <a:off x="5248" y="1408"/>
              <a:ext cx="79" cy="80"/>
            </a:xfrm>
            <a:prstGeom prst="ellipse">
              <a:avLst/>
            </a:prstGeom>
            <a:solidFill>
              <a:schemeClr val="accent2"/>
            </a:solidFill>
            <a:ln w="9525">
              <a:noFill/>
              <a:round/>
              <a:headEnd/>
              <a:tailEnd/>
            </a:ln>
            <a:effectLst/>
          </p:spPr>
          <p:txBody>
            <a:bodyPr wrap="none" anchor="ctr"/>
            <a:lstStyle/>
            <a:p>
              <a:pPr>
                <a:defRPr/>
              </a:pPr>
              <a:endParaRPr lang="en-CA"/>
            </a:p>
          </p:txBody>
        </p:sp>
        <p:sp>
          <p:nvSpPr>
            <p:cNvPr id="119835" name="Oval 27"/>
            <p:cNvSpPr>
              <a:spLocks noChangeArrowheads="1"/>
            </p:cNvSpPr>
            <p:nvPr/>
          </p:nvSpPr>
          <p:spPr bwMode="auto">
            <a:xfrm>
              <a:off x="5360" y="1408"/>
              <a:ext cx="79" cy="80"/>
            </a:xfrm>
            <a:prstGeom prst="ellipse">
              <a:avLst/>
            </a:prstGeom>
            <a:solidFill>
              <a:schemeClr val="accent1"/>
            </a:solidFill>
            <a:ln w="9525">
              <a:noFill/>
              <a:round/>
              <a:headEnd/>
              <a:tailEnd/>
            </a:ln>
            <a:effectLst/>
          </p:spPr>
          <p:txBody>
            <a:bodyPr wrap="none" anchor="ctr"/>
            <a:lstStyle/>
            <a:p>
              <a:pPr>
                <a:defRPr/>
              </a:pPr>
              <a:endParaRPr lang="en-CA"/>
            </a:p>
          </p:txBody>
        </p:sp>
        <p:sp>
          <p:nvSpPr>
            <p:cNvPr id="119836" name="Oval 28"/>
            <p:cNvSpPr>
              <a:spLocks noChangeArrowheads="1"/>
            </p:cNvSpPr>
            <p:nvPr/>
          </p:nvSpPr>
          <p:spPr bwMode="auto">
            <a:xfrm>
              <a:off x="5472" y="1408"/>
              <a:ext cx="79" cy="80"/>
            </a:xfrm>
            <a:prstGeom prst="ellipse">
              <a:avLst/>
            </a:prstGeom>
            <a:solidFill>
              <a:schemeClr val="accent1"/>
            </a:solidFill>
            <a:ln w="9525">
              <a:noFill/>
              <a:round/>
              <a:headEnd/>
              <a:tailEnd/>
            </a:ln>
            <a:effectLst/>
          </p:spPr>
          <p:txBody>
            <a:bodyPr wrap="none" anchor="ctr"/>
            <a:lstStyle/>
            <a:p>
              <a:pPr>
                <a:defRPr/>
              </a:pPr>
              <a:endParaRPr lang="en-CA"/>
            </a:p>
          </p:txBody>
        </p:sp>
        <p:sp>
          <p:nvSpPr>
            <p:cNvPr id="119837" name="Oval 29"/>
            <p:cNvSpPr>
              <a:spLocks noChangeArrowheads="1"/>
            </p:cNvSpPr>
            <p:nvPr/>
          </p:nvSpPr>
          <p:spPr bwMode="auto">
            <a:xfrm>
              <a:off x="5584" y="1408"/>
              <a:ext cx="80" cy="80"/>
            </a:xfrm>
            <a:prstGeom prst="ellipse">
              <a:avLst/>
            </a:prstGeom>
            <a:solidFill>
              <a:schemeClr val="folHlink"/>
            </a:solidFill>
            <a:ln w="9525">
              <a:noFill/>
              <a:round/>
              <a:headEnd/>
              <a:tailEnd/>
            </a:ln>
            <a:effectLst/>
          </p:spPr>
          <p:txBody>
            <a:bodyPr wrap="none" anchor="ctr"/>
            <a:lstStyle/>
            <a:p>
              <a:pPr>
                <a:defRPr/>
              </a:pPr>
              <a:endParaRPr lang="en-CA"/>
            </a:p>
          </p:txBody>
        </p:sp>
        <p:sp>
          <p:nvSpPr>
            <p:cNvPr id="119838" name="Oval 30"/>
            <p:cNvSpPr>
              <a:spLocks noChangeArrowheads="1"/>
            </p:cNvSpPr>
            <p:nvPr/>
          </p:nvSpPr>
          <p:spPr bwMode="auto">
            <a:xfrm>
              <a:off x="5136" y="1520"/>
              <a:ext cx="80" cy="79"/>
            </a:xfrm>
            <a:prstGeom prst="ellipse">
              <a:avLst/>
            </a:prstGeom>
            <a:solidFill>
              <a:schemeClr val="accent2"/>
            </a:solidFill>
            <a:ln w="9525">
              <a:noFill/>
              <a:round/>
              <a:headEnd/>
              <a:tailEnd/>
            </a:ln>
            <a:effectLst/>
          </p:spPr>
          <p:txBody>
            <a:bodyPr wrap="none" anchor="ctr"/>
            <a:lstStyle/>
            <a:p>
              <a:pPr>
                <a:defRPr/>
              </a:pPr>
              <a:endParaRPr lang="en-CA"/>
            </a:p>
          </p:txBody>
        </p:sp>
        <p:sp>
          <p:nvSpPr>
            <p:cNvPr id="119839" name="Oval 31"/>
            <p:cNvSpPr>
              <a:spLocks noChangeArrowheads="1"/>
            </p:cNvSpPr>
            <p:nvPr/>
          </p:nvSpPr>
          <p:spPr bwMode="auto">
            <a:xfrm>
              <a:off x="5248" y="1520"/>
              <a:ext cx="79" cy="79"/>
            </a:xfrm>
            <a:prstGeom prst="ellipse">
              <a:avLst/>
            </a:prstGeom>
            <a:solidFill>
              <a:schemeClr val="accent1"/>
            </a:solidFill>
            <a:ln w="9525">
              <a:noFill/>
              <a:round/>
              <a:headEnd/>
              <a:tailEnd/>
            </a:ln>
            <a:effectLst/>
          </p:spPr>
          <p:txBody>
            <a:bodyPr wrap="none" anchor="ctr"/>
            <a:lstStyle/>
            <a:p>
              <a:pPr>
                <a:defRPr/>
              </a:pPr>
              <a:endParaRPr lang="en-CA"/>
            </a:p>
          </p:txBody>
        </p:sp>
        <p:sp>
          <p:nvSpPr>
            <p:cNvPr id="119840" name="Oval 32"/>
            <p:cNvSpPr>
              <a:spLocks noChangeArrowheads="1"/>
            </p:cNvSpPr>
            <p:nvPr/>
          </p:nvSpPr>
          <p:spPr bwMode="auto">
            <a:xfrm>
              <a:off x="5360" y="1520"/>
              <a:ext cx="79" cy="79"/>
            </a:xfrm>
            <a:prstGeom prst="ellipse">
              <a:avLst/>
            </a:prstGeom>
            <a:solidFill>
              <a:schemeClr val="accent1"/>
            </a:solidFill>
            <a:ln w="9525">
              <a:noFill/>
              <a:round/>
              <a:headEnd/>
              <a:tailEnd/>
            </a:ln>
            <a:effectLst/>
          </p:spPr>
          <p:txBody>
            <a:bodyPr wrap="none" anchor="ctr"/>
            <a:lstStyle/>
            <a:p>
              <a:pPr>
                <a:defRPr/>
              </a:pPr>
              <a:endParaRPr lang="en-CA"/>
            </a:p>
          </p:txBody>
        </p:sp>
        <p:sp>
          <p:nvSpPr>
            <p:cNvPr id="119841" name="Oval 33"/>
            <p:cNvSpPr>
              <a:spLocks noChangeArrowheads="1"/>
            </p:cNvSpPr>
            <p:nvPr/>
          </p:nvSpPr>
          <p:spPr bwMode="auto">
            <a:xfrm>
              <a:off x="5472" y="1520"/>
              <a:ext cx="79" cy="79"/>
            </a:xfrm>
            <a:prstGeom prst="ellipse">
              <a:avLst/>
            </a:prstGeom>
            <a:solidFill>
              <a:schemeClr val="folHlink"/>
            </a:solidFill>
            <a:ln w="9525">
              <a:noFill/>
              <a:round/>
              <a:headEnd/>
              <a:tailEnd/>
            </a:ln>
            <a:effectLst/>
          </p:spPr>
          <p:txBody>
            <a:bodyPr wrap="none" anchor="ctr"/>
            <a:lstStyle/>
            <a:p>
              <a:pPr>
                <a:defRPr/>
              </a:pPr>
              <a:endParaRPr lang="en-CA"/>
            </a:p>
          </p:txBody>
        </p:sp>
        <p:sp>
          <p:nvSpPr>
            <p:cNvPr id="119842" name="Oval 34"/>
            <p:cNvSpPr>
              <a:spLocks noChangeArrowheads="1"/>
            </p:cNvSpPr>
            <p:nvPr/>
          </p:nvSpPr>
          <p:spPr bwMode="auto">
            <a:xfrm>
              <a:off x="5136" y="1632"/>
              <a:ext cx="80" cy="79"/>
            </a:xfrm>
            <a:prstGeom prst="ellipse">
              <a:avLst/>
            </a:prstGeom>
            <a:solidFill>
              <a:schemeClr val="accent1"/>
            </a:solidFill>
            <a:ln w="9525">
              <a:noFill/>
              <a:round/>
              <a:headEnd/>
              <a:tailEnd/>
            </a:ln>
            <a:effectLst/>
          </p:spPr>
          <p:txBody>
            <a:bodyPr wrap="none" anchor="ctr"/>
            <a:lstStyle/>
            <a:p>
              <a:pPr>
                <a:defRPr/>
              </a:pPr>
              <a:endParaRPr lang="en-CA"/>
            </a:p>
          </p:txBody>
        </p:sp>
        <p:sp>
          <p:nvSpPr>
            <p:cNvPr id="119843" name="Oval 35"/>
            <p:cNvSpPr>
              <a:spLocks noChangeArrowheads="1"/>
            </p:cNvSpPr>
            <p:nvPr/>
          </p:nvSpPr>
          <p:spPr bwMode="auto">
            <a:xfrm>
              <a:off x="5248" y="1632"/>
              <a:ext cx="79" cy="79"/>
            </a:xfrm>
            <a:prstGeom prst="ellipse">
              <a:avLst/>
            </a:prstGeom>
            <a:solidFill>
              <a:schemeClr val="accent1"/>
            </a:solidFill>
            <a:ln w="9525">
              <a:noFill/>
              <a:round/>
              <a:headEnd/>
              <a:tailEnd/>
            </a:ln>
            <a:effectLst/>
          </p:spPr>
          <p:txBody>
            <a:bodyPr wrap="none" anchor="ctr"/>
            <a:lstStyle/>
            <a:p>
              <a:pPr>
                <a:defRPr/>
              </a:pPr>
              <a:endParaRPr lang="en-CA"/>
            </a:p>
          </p:txBody>
        </p:sp>
        <p:sp>
          <p:nvSpPr>
            <p:cNvPr id="119844" name="Oval 36"/>
            <p:cNvSpPr>
              <a:spLocks noChangeArrowheads="1"/>
            </p:cNvSpPr>
            <p:nvPr/>
          </p:nvSpPr>
          <p:spPr bwMode="auto">
            <a:xfrm>
              <a:off x="5360" y="1632"/>
              <a:ext cx="79" cy="79"/>
            </a:xfrm>
            <a:prstGeom prst="ellipse">
              <a:avLst/>
            </a:prstGeom>
            <a:solidFill>
              <a:schemeClr val="folHlink"/>
            </a:solidFill>
            <a:ln w="9525">
              <a:noFill/>
              <a:round/>
              <a:headEnd/>
              <a:tailEnd/>
            </a:ln>
            <a:effectLst/>
          </p:spPr>
          <p:txBody>
            <a:bodyPr wrap="none" anchor="ctr"/>
            <a:lstStyle/>
            <a:p>
              <a:pPr>
                <a:defRPr/>
              </a:pPr>
              <a:endParaRPr lang="en-CA"/>
            </a:p>
          </p:txBody>
        </p:sp>
        <p:sp>
          <p:nvSpPr>
            <p:cNvPr id="119845" name="Oval 37"/>
            <p:cNvSpPr>
              <a:spLocks noChangeArrowheads="1"/>
            </p:cNvSpPr>
            <p:nvPr/>
          </p:nvSpPr>
          <p:spPr bwMode="auto">
            <a:xfrm>
              <a:off x="5472" y="1632"/>
              <a:ext cx="79" cy="79"/>
            </a:xfrm>
            <a:prstGeom prst="ellipse">
              <a:avLst/>
            </a:prstGeom>
            <a:solidFill>
              <a:schemeClr val="folHlink"/>
            </a:solidFill>
            <a:ln w="9525">
              <a:noFill/>
              <a:round/>
              <a:headEnd/>
              <a:tailEnd/>
            </a:ln>
            <a:effectLst/>
          </p:spPr>
          <p:txBody>
            <a:bodyPr wrap="none" anchor="ctr"/>
            <a:lstStyle/>
            <a:p>
              <a:pPr>
                <a:defRPr/>
              </a:pPr>
              <a:endParaRPr lang="en-CA"/>
            </a:p>
          </p:txBody>
        </p:sp>
        <p:sp>
          <p:nvSpPr>
            <p:cNvPr id="119846" name="Oval 38"/>
            <p:cNvSpPr>
              <a:spLocks noChangeArrowheads="1"/>
            </p:cNvSpPr>
            <p:nvPr/>
          </p:nvSpPr>
          <p:spPr bwMode="auto">
            <a:xfrm>
              <a:off x="5248" y="1744"/>
              <a:ext cx="79" cy="80"/>
            </a:xfrm>
            <a:prstGeom prst="ellipse">
              <a:avLst/>
            </a:prstGeom>
            <a:solidFill>
              <a:schemeClr val="folHlink"/>
            </a:solidFill>
            <a:ln w="9525">
              <a:noFill/>
              <a:round/>
              <a:headEnd/>
              <a:tailEnd/>
            </a:ln>
            <a:effectLst/>
          </p:spPr>
          <p:txBody>
            <a:bodyPr wrap="none" anchor="ctr"/>
            <a:lstStyle/>
            <a:p>
              <a:pPr>
                <a:defRPr/>
              </a:pPr>
              <a:endParaRPr lang="en-CA"/>
            </a:p>
          </p:txBody>
        </p:sp>
        <p:sp>
          <p:nvSpPr>
            <p:cNvPr id="119847" name="Oval 39"/>
            <p:cNvSpPr>
              <a:spLocks noChangeArrowheads="1"/>
            </p:cNvSpPr>
            <p:nvPr/>
          </p:nvSpPr>
          <p:spPr bwMode="auto">
            <a:xfrm>
              <a:off x="5472" y="1744"/>
              <a:ext cx="79" cy="80"/>
            </a:xfrm>
            <a:prstGeom prst="ellipse">
              <a:avLst/>
            </a:prstGeom>
            <a:solidFill>
              <a:schemeClr val="folHlink"/>
            </a:solidFill>
            <a:ln w="9525">
              <a:noFill/>
              <a:round/>
              <a:headEnd/>
              <a:tailEnd/>
            </a:ln>
            <a:effectLst/>
          </p:spPr>
          <p:txBody>
            <a:bodyPr wrap="none" anchor="ctr"/>
            <a:lstStyle/>
            <a:p>
              <a:pPr>
                <a:defRPr/>
              </a:pPr>
              <a:endParaRPr lang="en-CA"/>
            </a:p>
          </p:txBody>
        </p:sp>
      </p:grpSp>
    </p:spTree>
  </p:cSld>
  <p:clrMap bg1="lt1" tx1="dk1" bg2="lt2" tx2="dk2" accent1="accent1" accent2="accent2" accent3="accent3" accent4="accent4" accent5="accent5" accent6="accent6" hlink="hlink" folHlink="folHlink"/>
  <p:sldLayoutIdLst>
    <p:sldLayoutId id="2147483781" r:id="rId1"/>
    <p:sldLayoutId id="2147483780" r:id="rId2"/>
    <p:sldLayoutId id="2147483779" r:id="rId3"/>
    <p:sldLayoutId id="2147483778" r:id="rId4"/>
    <p:sldLayoutId id="2147483777" r:id="rId5"/>
    <p:sldLayoutId id="2147483776" r:id="rId6"/>
    <p:sldLayoutId id="2147483775" r:id="rId7"/>
    <p:sldLayoutId id="2147483774" r:id="rId8"/>
    <p:sldLayoutId id="2147483773" r:id="rId9"/>
    <p:sldLayoutId id="2147483772" r:id="rId10"/>
    <p:sldLayoutId id="2147483771" r:id="rId11"/>
    <p:sldLayoutId id="2147483770" r:id="rId12"/>
    <p:sldLayoutId id="2147483769" r:id="rId13"/>
    <p:sldLayoutId id="2147483768" r:id="rId14"/>
  </p:sldLayoutIdLst>
  <p:transition spd="slow"/>
  <p:timing>
    <p:tnLst>
      <p:par>
        <p:cTn id="1" dur="indefinite" restart="never" nodeType="tmRoot"/>
      </p:par>
    </p:tnLst>
  </p:timing>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www.batesville.k12.in.us/physics/phyNet/Mechanics/Newton2/Second_Law_Quiz.html#concept%20quiz" TargetMode="External"/><Relationship Id="rId2" Type="http://schemas.openxmlformats.org/officeDocument/2006/relationships/hyperlink" Target="http://www.batesville.k12.in.us/physics/phyNet/Mechanics/Newton1/First_Law_Quiz.html#First%20Law%20Quiz"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hyperlink" Target="http://www.batesville.k12.in.us/physics/phyNet/Mechanics/Newton3/Third_Law_Quiz.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effectLst>
            <a:outerShdw dist="35921" dir="2700000" algn="ctr" rotWithShape="0">
              <a:schemeClr val="bg2"/>
            </a:outerShdw>
          </a:effectLst>
        </p:spPr>
        <p:txBody>
          <a:bodyPr/>
          <a:lstStyle/>
          <a:p>
            <a:pPr eaLnBrk="1" hangingPunct="1">
              <a:defRPr/>
            </a:pPr>
            <a:r>
              <a:rPr lang="en-US" smtClean="0"/>
              <a:t>Newton’s Laws Of Motion</a:t>
            </a:r>
          </a:p>
        </p:txBody>
      </p:sp>
      <p:pic>
        <p:nvPicPr>
          <p:cNvPr id="4099" name="Picture 5" descr="newton"/>
          <p:cNvPicPr>
            <a:picLocks noChangeAspect="1" noChangeArrowheads="1"/>
          </p:cNvPicPr>
          <p:nvPr/>
        </p:nvPicPr>
        <p:blipFill>
          <a:blip r:embed="rId2" cstate="print"/>
          <a:srcRect/>
          <a:stretch>
            <a:fillRect/>
          </a:stretch>
        </p:blipFill>
        <p:spPr bwMode="auto">
          <a:xfrm>
            <a:off x="457200" y="4800600"/>
            <a:ext cx="1447800" cy="1828800"/>
          </a:xfrm>
          <a:prstGeom prst="rect">
            <a:avLst/>
          </a:prstGeom>
          <a:noFill/>
          <a:ln w="9525">
            <a:noFill/>
            <a:miter lim="800000"/>
            <a:headEnd/>
            <a:tailEnd/>
          </a:ln>
        </p:spPr>
      </p:pic>
      <p:sp>
        <p:nvSpPr>
          <p:cNvPr id="2055" name="AutoShape 7"/>
          <p:cNvSpPr>
            <a:spLocks noChangeArrowheads="1"/>
          </p:cNvSpPr>
          <p:nvPr/>
        </p:nvSpPr>
        <p:spPr bwMode="auto">
          <a:xfrm>
            <a:off x="2057400" y="3429000"/>
            <a:ext cx="3429000" cy="1371600"/>
          </a:xfrm>
          <a:prstGeom prst="cloudCallout">
            <a:avLst>
              <a:gd name="adj1" fmla="val -43750"/>
              <a:gd name="adj2" fmla="val 70000"/>
            </a:avLst>
          </a:prstGeom>
          <a:solidFill>
            <a:srgbClr val="C0C0C0"/>
          </a:solidFill>
          <a:ln w="9525">
            <a:solidFill>
              <a:schemeClr val="tx1"/>
            </a:solidFill>
            <a:round/>
            <a:headEnd/>
            <a:tailEnd/>
          </a:ln>
        </p:spPr>
        <p:txBody>
          <a:bodyPr/>
          <a:lstStyle/>
          <a:p>
            <a:pPr algn="ctr"/>
            <a:r>
              <a:rPr lang="en-US" b="1" dirty="0"/>
              <a:t>What is a Force?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55"/>
                                        </p:tgtEl>
                                        <p:attrNameLst>
                                          <p:attrName>style.visibility</p:attrName>
                                        </p:attrNameLst>
                                      </p:cBhvr>
                                      <p:to>
                                        <p:strVal val="visible"/>
                                      </p:to>
                                    </p:set>
                                    <p:animEffect transition="in" filter="dissolve">
                                      <p:cBhvr>
                                        <p:cTn id="7" dur="500"/>
                                        <p:tgtEl>
                                          <p:spTgt spid="20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smtClean="0"/>
              <a:t>Newton’s 1</a:t>
            </a:r>
            <a:r>
              <a:rPr lang="en-US" baseline="30000" smtClean="0"/>
              <a:t>st</a:t>
            </a:r>
            <a:r>
              <a:rPr lang="en-US" smtClean="0"/>
              <a:t> law</a:t>
            </a:r>
          </a:p>
        </p:txBody>
      </p:sp>
      <p:pic>
        <p:nvPicPr>
          <p:cNvPr id="5123" name="Picture 5" descr="galileo_hist"/>
          <p:cNvPicPr>
            <a:picLocks noGrp="1" noChangeAspect="1" noChangeArrowheads="1"/>
          </p:cNvPicPr>
          <p:nvPr>
            <p:ph idx="1"/>
          </p:nvPr>
        </p:nvPicPr>
        <p:blipFill>
          <a:blip r:embed="rId2" cstate="print"/>
          <a:srcRect/>
          <a:stretch>
            <a:fillRect/>
          </a:stretch>
        </p:blipFill>
        <p:spPr>
          <a:xfrm>
            <a:off x="1331913" y="4005263"/>
            <a:ext cx="1831975" cy="2224087"/>
          </a:xfrm>
        </p:spPr>
      </p:pic>
      <p:sp>
        <p:nvSpPr>
          <p:cNvPr id="5124" name="Text Box 7"/>
          <p:cNvSpPr txBox="1">
            <a:spLocks noChangeArrowheads="1"/>
          </p:cNvSpPr>
          <p:nvPr/>
        </p:nvSpPr>
        <p:spPr bwMode="auto">
          <a:xfrm>
            <a:off x="684213" y="1700213"/>
            <a:ext cx="7416800" cy="946150"/>
          </a:xfrm>
          <a:prstGeom prst="rect">
            <a:avLst/>
          </a:prstGeom>
          <a:noFill/>
          <a:ln w="9525">
            <a:noFill/>
            <a:miter lim="800000"/>
            <a:headEnd/>
            <a:tailEnd/>
          </a:ln>
        </p:spPr>
        <p:txBody>
          <a:bodyPr>
            <a:spAutoFit/>
          </a:bodyPr>
          <a:lstStyle/>
          <a:p>
            <a:pPr>
              <a:spcBef>
                <a:spcPct val="50000"/>
              </a:spcBef>
            </a:pPr>
            <a:r>
              <a:rPr lang="en-GB" sz="2800"/>
              <a:t>Newton’s first law was actually discovered by Galileo.</a:t>
            </a:r>
            <a:endParaRPr lang="en-US" sz="2800"/>
          </a:p>
        </p:txBody>
      </p:sp>
      <p:sp>
        <p:nvSpPr>
          <p:cNvPr id="5125" name="AutoShape 8"/>
          <p:cNvSpPr>
            <a:spLocks noChangeArrowheads="1"/>
          </p:cNvSpPr>
          <p:nvPr/>
        </p:nvSpPr>
        <p:spPr bwMode="auto">
          <a:xfrm>
            <a:off x="3276600" y="2819400"/>
            <a:ext cx="2590800" cy="487362"/>
          </a:xfrm>
          <a:prstGeom prst="wedgeRoundRectCallout">
            <a:avLst>
              <a:gd name="adj1" fmla="val -57102"/>
              <a:gd name="adj2" fmla="val 227954"/>
              <a:gd name="adj3" fmla="val 16667"/>
            </a:avLst>
          </a:prstGeom>
          <a:solidFill>
            <a:srgbClr val="FFFFCC"/>
          </a:solidFill>
          <a:ln w="9525">
            <a:solidFill>
              <a:schemeClr val="tx1"/>
            </a:solidFill>
            <a:miter lim="800000"/>
            <a:headEnd/>
            <a:tailEnd/>
          </a:ln>
        </p:spPr>
        <p:txBody>
          <a:bodyPr/>
          <a:lstStyle/>
          <a:p>
            <a:pPr algn="ctr"/>
            <a:r>
              <a:rPr lang="en-GB" sz="2000" dirty="0"/>
              <a:t>Newton </a:t>
            </a:r>
            <a:r>
              <a:rPr lang="en-GB" sz="2000" dirty="0" smtClean="0"/>
              <a:t>stole it</a:t>
            </a:r>
            <a:r>
              <a:rPr lang="en-GB" sz="2000" dirty="0"/>
              <a:t>!</a:t>
            </a:r>
            <a:endParaRPr lang="en-US" sz="2000" dirty="0"/>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GB" smtClean="0"/>
              <a:t>Newton’s first law</a:t>
            </a:r>
            <a:endParaRPr lang="en-US" smtClean="0"/>
          </a:p>
        </p:txBody>
      </p:sp>
      <p:sp>
        <p:nvSpPr>
          <p:cNvPr id="6147" name="Rectangle 3"/>
          <p:cNvSpPr>
            <a:spLocks noGrp="1" noChangeArrowheads="1"/>
          </p:cNvSpPr>
          <p:nvPr>
            <p:ph type="body" idx="1"/>
          </p:nvPr>
        </p:nvSpPr>
        <p:spPr/>
        <p:txBody>
          <a:bodyPr/>
          <a:lstStyle/>
          <a:p>
            <a:pPr eaLnBrk="1" hangingPunct="1">
              <a:buFontTx/>
              <a:buNone/>
            </a:pPr>
            <a:r>
              <a:rPr lang="en-GB" smtClean="0"/>
              <a:t>Galileo imagined a marble rolling in a very smooth (i.e. no friction) bowl.</a:t>
            </a:r>
            <a:endParaRPr lang="en-US" smtClean="0"/>
          </a:p>
          <a:p>
            <a:pPr eaLnBrk="1" hangingPunct="1">
              <a:buFontTx/>
              <a:buNone/>
            </a:pPr>
            <a:r>
              <a:rPr lang="en-GB" smtClean="0"/>
              <a:t>	</a:t>
            </a:r>
            <a:endParaRPr lang="en-US" sz="4400" smtClean="0"/>
          </a:p>
        </p:txBody>
      </p:sp>
      <p:sp>
        <p:nvSpPr>
          <p:cNvPr id="6148" name="Oval 4"/>
          <p:cNvSpPr>
            <a:spLocks noChangeArrowheads="1"/>
          </p:cNvSpPr>
          <p:nvPr/>
        </p:nvSpPr>
        <p:spPr bwMode="auto">
          <a:xfrm>
            <a:off x="900113" y="3500438"/>
            <a:ext cx="3744912" cy="2087562"/>
          </a:xfrm>
          <a:prstGeom prst="ellipse">
            <a:avLst/>
          </a:prstGeom>
          <a:noFill/>
          <a:ln w="57150">
            <a:solidFill>
              <a:schemeClr val="tx1"/>
            </a:solidFill>
            <a:round/>
            <a:headEnd/>
            <a:tailEnd/>
          </a:ln>
        </p:spPr>
        <p:txBody>
          <a:bodyPr wrap="none" anchor="ctr"/>
          <a:lstStyle/>
          <a:p>
            <a:endParaRPr lang="en-CA"/>
          </a:p>
        </p:txBody>
      </p:sp>
      <p:sp>
        <p:nvSpPr>
          <p:cNvPr id="6149" name="Rectangle 5"/>
          <p:cNvSpPr>
            <a:spLocks noChangeArrowheads="1"/>
          </p:cNvSpPr>
          <p:nvPr/>
        </p:nvSpPr>
        <p:spPr bwMode="auto">
          <a:xfrm>
            <a:off x="611188" y="3284538"/>
            <a:ext cx="4608512" cy="1296987"/>
          </a:xfrm>
          <a:prstGeom prst="rect">
            <a:avLst/>
          </a:prstGeom>
          <a:solidFill>
            <a:schemeClr val="bg1"/>
          </a:solidFill>
          <a:ln w="9525">
            <a:noFill/>
            <a:miter lim="800000"/>
            <a:headEnd/>
            <a:tailEnd/>
          </a:ln>
        </p:spPr>
        <p:txBody>
          <a:bodyPr wrap="none" anchor="ctr"/>
          <a:lstStyle/>
          <a:p>
            <a:endParaRPr lang="en-CA"/>
          </a:p>
        </p:txBody>
      </p:sp>
      <p:sp>
        <p:nvSpPr>
          <p:cNvPr id="6150" name="Oval 6"/>
          <p:cNvSpPr>
            <a:spLocks noChangeArrowheads="1"/>
          </p:cNvSpPr>
          <p:nvPr/>
        </p:nvSpPr>
        <p:spPr bwMode="auto">
          <a:xfrm>
            <a:off x="971550" y="4581525"/>
            <a:ext cx="287338" cy="287338"/>
          </a:xfrm>
          <a:prstGeom prst="ellipse">
            <a:avLst/>
          </a:prstGeom>
          <a:solidFill>
            <a:schemeClr val="accent1"/>
          </a:solidFill>
          <a:ln w="9525">
            <a:solidFill>
              <a:schemeClr val="tx1"/>
            </a:solidFill>
            <a:round/>
            <a:headEnd/>
            <a:tailEnd/>
          </a:ln>
        </p:spPr>
        <p:txBody>
          <a:bodyPr wrap="none" anchor="ctr"/>
          <a:lstStyle/>
          <a:p>
            <a:endParaRPr lang="en-CA"/>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2" cstate="print"/>
          <a:stretch>
            <a:fillRect/>
          </a:stretch>
        </p:blipFill>
        <p:spPr bwMode="auto">
          <a:xfrm>
            <a:off x="914400" y="4267200"/>
            <a:ext cx="3857625" cy="1476375"/>
          </a:xfrm>
          <a:prstGeom prst="rect">
            <a:avLst/>
          </a:prstGeom>
          <a:solidFill>
            <a:schemeClr val="bg1"/>
          </a:solidFill>
          <a:ln>
            <a:noFill/>
          </a:ln>
        </p:spPr>
      </p:pic>
      <p:sp>
        <p:nvSpPr>
          <p:cNvPr id="7170" name="Rectangle 1026"/>
          <p:cNvSpPr>
            <a:spLocks noGrp="1" noChangeArrowheads="1"/>
          </p:cNvSpPr>
          <p:nvPr>
            <p:ph type="title"/>
          </p:nvPr>
        </p:nvSpPr>
        <p:spPr/>
        <p:txBody>
          <a:bodyPr/>
          <a:lstStyle/>
          <a:p>
            <a:pPr eaLnBrk="1" hangingPunct="1"/>
            <a:r>
              <a:rPr lang="en-GB" smtClean="0"/>
              <a:t>Newton’s first law</a:t>
            </a:r>
            <a:endParaRPr lang="en-US" smtClean="0"/>
          </a:p>
        </p:txBody>
      </p:sp>
      <p:sp>
        <p:nvSpPr>
          <p:cNvPr id="7171" name="Rectangle 1027"/>
          <p:cNvSpPr>
            <a:spLocks noGrp="1" noChangeArrowheads="1"/>
          </p:cNvSpPr>
          <p:nvPr>
            <p:ph type="body" idx="1"/>
          </p:nvPr>
        </p:nvSpPr>
        <p:spPr>
          <a:xfrm>
            <a:off x="457200" y="1524001"/>
            <a:ext cx="8507413" cy="2133600"/>
          </a:xfrm>
        </p:spPr>
        <p:txBody>
          <a:bodyPr/>
          <a:lstStyle/>
          <a:p>
            <a:pPr eaLnBrk="1" hangingPunct="1">
              <a:buFontTx/>
              <a:buNone/>
            </a:pPr>
            <a:r>
              <a:rPr lang="en-GB" dirty="0" smtClean="0"/>
              <a:t>	If you let go of the ball, it always rolls up the opposite side until it reaches its original height (this actually comes from the conservation of energy).</a:t>
            </a:r>
            <a:endParaRPr lang="en-US" dirty="0" smtClean="0"/>
          </a:p>
        </p:txBody>
      </p:sp>
      <p:sp>
        <p:nvSpPr>
          <p:cNvPr id="7174" name="Oval 1030"/>
          <p:cNvSpPr>
            <a:spLocks noChangeArrowheads="1"/>
          </p:cNvSpPr>
          <p:nvPr/>
        </p:nvSpPr>
        <p:spPr bwMode="auto">
          <a:xfrm>
            <a:off x="971550" y="4581525"/>
            <a:ext cx="287338" cy="287338"/>
          </a:xfrm>
          <a:prstGeom prst="ellipse">
            <a:avLst/>
          </a:prstGeom>
          <a:solidFill>
            <a:schemeClr val="accent1"/>
          </a:solidFill>
          <a:ln w="9525">
            <a:solidFill>
              <a:schemeClr val="tx1"/>
            </a:solidFill>
            <a:prstDash val="sysDot"/>
            <a:round/>
            <a:headEnd/>
            <a:tailEnd/>
          </a:ln>
        </p:spPr>
        <p:txBody>
          <a:bodyPr wrap="none" anchor="ctr"/>
          <a:lstStyle/>
          <a:p>
            <a:endParaRPr lang="en-CA"/>
          </a:p>
        </p:txBody>
      </p:sp>
      <p:sp>
        <p:nvSpPr>
          <p:cNvPr id="7175" name="Oval 1031"/>
          <p:cNvSpPr>
            <a:spLocks noChangeArrowheads="1"/>
          </p:cNvSpPr>
          <p:nvPr/>
        </p:nvSpPr>
        <p:spPr bwMode="auto">
          <a:xfrm>
            <a:off x="4284663" y="4581525"/>
            <a:ext cx="287337" cy="287338"/>
          </a:xfrm>
          <a:prstGeom prst="ellipse">
            <a:avLst/>
          </a:prstGeom>
          <a:solidFill>
            <a:schemeClr val="accent1"/>
          </a:solidFill>
          <a:ln w="9525">
            <a:solidFill>
              <a:schemeClr val="tx1"/>
            </a:solidFill>
            <a:round/>
            <a:headEnd/>
            <a:tailEnd/>
          </a:ln>
        </p:spPr>
        <p:txBody>
          <a:bodyPr wrap="none" anchor="ctr"/>
          <a:lstStyle/>
          <a:p>
            <a:endParaRPr lang="en-CA"/>
          </a:p>
        </p:txBody>
      </p:sp>
      <p:sp>
        <p:nvSpPr>
          <p:cNvPr id="7176" name="Line 1032"/>
          <p:cNvSpPr>
            <a:spLocks noChangeShapeType="1"/>
          </p:cNvSpPr>
          <p:nvPr/>
        </p:nvSpPr>
        <p:spPr bwMode="auto">
          <a:xfrm>
            <a:off x="1331913" y="4941888"/>
            <a:ext cx="215900" cy="142875"/>
          </a:xfrm>
          <a:prstGeom prst="line">
            <a:avLst/>
          </a:prstGeom>
          <a:noFill/>
          <a:ln w="9525">
            <a:solidFill>
              <a:schemeClr val="tx1"/>
            </a:solidFill>
            <a:round/>
            <a:headEnd/>
            <a:tailEnd type="triangle" w="med" len="med"/>
          </a:ln>
        </p:spPr>
        <p:txBody>
          <a:bodyPr/>
          <a:lstStyle/>
          <a:p>
            <a:endParaRPr lang="en-CA"/>
          </a:p>
        </p:txBody>
      </p:sp>
      <p:sp>
        <p:nvSpPr>
          <p:cNvPr id="7177" name="Line 1033"/>
          <p:cNvSpPr>
            <a:spLocks noChangeShapeType="1"/>
          </p:cNvSpPr>
          <p:nvPr/>
        </p:nvSpPr>
        <p:spPr bwMode="auto">
          <a:xfrm>
            <a:off x="1835150" y="5229225"/>
            <a:ext cx="288925" cy="71438"/>
          </a:xfrm>
          <a:prstGeom prst="line">
            <a:avLst/>
          </a:prstGeom>
          <a:noFill/>
          <a:ln w="9525">
            <a:solidFill>
              <a:schemeClr val="tx1"/>
            </a:solidFill>
            <a:round/>
            <a:headEnd/>
            <a:tailEnd type="triangle" w="med" len="med"/>
          </a:ln>
        </p:spPr>
        <p:txBody>
          <a:bodyPr/>
          <a:lstStyle/>
          <a:p>
            <a:endParaRPr lang="en-CA"/>
          </a:p>
        </p:txBody>
      </p:sp>
      <p:sp>
        <p:nvSpPr>
          <p:cNvPr id="7178" name="Line 1034"/>
          <p:cNvSpPr>
            <a:spLocks noChangeShapeType="1"/>
          </p:cNvSpPr>
          <p:nvPr/>
        </p:nvSpPr>
        <p:spPr bwMode="auto">
          <a:xfrm>
            <a:off x="2484438" y="5373688"/>
            <a:ext cx="574675" cy="0"/>
          </a:xfrm>
          <a:prstGeom prst="line">
            <a:avLst/>
          </a:prstGeom>
          <a:noFill/>
          <a:ln w="9525">
            <a:solidFill>
              <a:schemeClr val="tx1"/>
            </a:solidFill>
            <a:round/>
            <a:headEnd/>
            <a:tailEnd type="triangle" w="med" len="med"/>
          </a:ln>
        </p:spPr>
        <p:txBody>
          <a:bodyPr/>
          <a:lstStyle/>
          <a:p>
            <a:endParaRPr lang="en-CA"/>
          </a:p>
        </p:txBody>
      </p:sp>
      <p:sp>
        <p:nvSpPr>
          <p:cNvPr id="7179" name="Line 1035"/>
          <p:cNvSpPr>
            <a:spLocks noChangeShapeType="1"/>
          </p:cNvSpPr>
          <p:nvPr/>
        </p:nvSpPr>
        <p:spPr bwMode="auto">
          <a:xfrm flipV="1">
            <a:off x="3348038" y="5157788"/>
            <a:ext cx="431800" cy="142875"/>
          </a:xfrm>
          <a:prstGeom prst="line">
            <a:avLst/>
          </a:prstGeom>
          <a:noFill/>
          <a:ln w="9525">
            <a:solidFill>
              <a:schemeClr val="tx1"/>
            </a:solidFill>
            <a:round/>
            <a:headEnd/>
            <a:tailEnd type="triangle" w="med" len="med"/>
          </a:ln>
        </p:spPr>
        <p:txBody>
          <a:bodyPr/>
          <a:lstStyle/>
          <a:p>
            <a:endParaRPr lang="en-CA"/>
          </a:p>
        </p:txBody>
      </p:sp>
      <p:sp>
        <p:nvSpPr>
          <p:cNvPr id="7180" name="Line 1036"/>
          <p:cNvSpPr>
            <a:spLocks noChangeShapeType="1"/>
          </p:cNvSpPr>
          <p:nvPr/>
        </p:nvSpPr>
        <p:spPr bwMode="auto">
          <a:xfrm>
            <a:off x="395288" y="4868863"/>
            <a:ext cx="4897437" cy="0"/>
          </a:xfrm>
          <a:prstGeom prst="line">
            <a:avLst/>
          </a:prstGeom>
          <a:noFill/>
          <a:ln w="9525">
            <a:solidFill>
              <a:schemeClr val="tx1"/>
            </a:solidFill>
            <a:prstDash val="dash"/>
            <a:round/>
            <a:headEnd/>
            <a:tailEnd/>
          </a:ln>
        </p:spPr>
        <p:txBody>
          <a:bodyPr/>
          <a:lstStyle/>
          <a:p>
            <a:endParaRPr lang="en-CA"/>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Oval 1037"/>
          <p:cNvSpPr>
            <a:spLocks noChangeArrowheads="1"/>
          </p:cNvSpPr>
          <p:nvPr/>
        </p:nvSpPr>
        <p:spPr bwMode="auto">
          <a:xfrm>
            <a:off x="4643438" y="3500438"/>
            <a:ext cx="3744912" cy="2087562"/>
          </a:xfrm>
          <a:prstGeom prst="ellipse">
            <a:avLst/>
          </a:prstGeom>
          <a:noFill/>
          <a:ln w="57150">
            <a:solidFill>
              <a:schemeClr val="tx1"/>
            </a:solidFill>
            <a:round/>
            <a:headEnd/>
            <a:tailEnd/>
          </a:ln>
        </p:spPr>
        <p:txBody>
          <a:bodyPr wrap="none" anchor="ctr"/>
          <a:lstStyle/>
          <a:p>
            <a:endParaRPr lang="en-CA"/>
          </a:p>
        </p:txBody>
      </p:sp>
      <p:sp>
        <p:nvSpPr>
          <p:cNvPr id="8195" name="Rectangle 1026"/>
          <p:cNvSpPr>
            <a:spLocks noGrp="1" noChangeArrowheads="1"/>
          </p:cNvSpPr>
          <p:nvPr>
            <p:ph type="title"/>
          </p:nvPr>
        </p:nvSpPr>
        <p:spPr/>
        <p:txBody>
          <a:bodyPr/>
          <a:lstStyle/>
          <a:p>
            <a:pPr eaLnBrk="1" hangingPunct="1"/>
            <a:r>
              <a:rPr lang="en-GB" smtClean="0"/>
              <a:t>Newton’s first law</a:t>
            </a:r>
            <a:endParaRPr lang="en-US" smtClean="0"/>
          </a:p>
        </p:txBody>
      </p:sp>
      <p:sp>
        <p:nvSpPr>
          <p:cNvPr id="8196" name="Rectangle 1027"/>
          <p:cNvSpPr>
            <a:spLocks noGrp="1" noChangeArrowheads="1"/>
          </p:cNvSpPr>
          <p:nvPr>
            <p:ph type="body" idx="1"/>
          </p:nvPr>
        </p:nvSpPr>
        <p:spPr>
          <a:xfrm>
            <a:off x="457200" y="1341438"/>
            <a:ext cx="8507413" cy="4784725"/>
          </a:xfrm>
        </p:spPr>
        <p:txBody>
          <a:bodyPr/>
          <a:lstStyle/>
          <a:p>
            <a:pPr eaLnBrk="1" hangingPunct="1">
              <a:buFontTx/>
              <a:buNone/>
            </a:pPr>
            <a:r>
              <a:rPr lang="en-GB" smtClean="0"/>
              <a:t>	No matter how long the bowl, this always happens</a:t>
            </a:r>
            <a:endParaRPr lang="en-US" smtClean="0"/>
          </a:p>
          <a:p>
            <a:pPr eaLnBrk="1" hangingPunct="1">
              <a:buFontTx/>
              <a:buNone/>
            </a:pPr>
            <a:endParaRPr lang="en-US" smtClean="0"/>
          </a:p>
        </p:txBody>
      </p:sp>
      <p:sp>
        <p:nvSpPr>
          <p:cNvPr id="8197" name="Oval 1028"/>
          <p:cNvSpPr>
            <a:spLocks noChangeArrowheads="1"/>
          </p:cNvSpPr>
          <p:nvPr/>
        </p:nvSpPr>
        <p:spPr bwMode="auto">
          <a:xfrm>
            <a:off x="900113" y="3500438"/>
            <a:ext cx="3744912" cy="2087562"/>
          </a:xfrm>
          <a:prstGeom prst="ellipse">
            <a:avLst/>
          </a:prstGeom>
          <a:noFill/>
          <a:ln w="57150">
            <a:solidFill>
              <a:schemeClr val="tx1"/>
            </a:solidFill>
            <a:round/>
            <a:headEnd/>
            <a:tailEnd/>
          </a:ln>
        </p:spPr>
        <p:txBody>
          <a:bodyPr wrap="none" anchor="ctr"/>
          <a:lstStyle/>
          <a:p>
            <a:endParaRPr lang="en-CA"/>
          </a:p>
        </p:txBody>
      </p:sp>
      <p:sp>
        <p:nvSpPr>
          <p:cNvPr id="8198" name="Rectangle 1029"/>
          <p:cNvSpPr>
            <a:spLocks noChangeArrowheads="1"/>
          </p:cNvSpPr>
          <p:nvPr/>
        </p:nvSpPr>
        <p:spPr bwMode="auto">
          <a:xfrm>
            <a:off x="611188" y="3357563"/>
            <a:ext cx="7993062" cy="1223962"/>
          </a:xfrm>
          <a:prstGeom prst="rect">
            <a:avLst/>
          </a:prstGeom>
          <a:solidFill>
            <a:schemeClr val="bg1"/>
          </a:solidFill>
          <a:ln w="9525">
            <a:noFill/>
            <a:miter lim="800000"/>
            <a:headEnd/>
            <a:tailEnd/>
          </a:ln>
        </p:spPr>
        <p:txBody>
          <a:bodyPr wrap="none" anchor="ctr"/>
          <a:lstStyle/>
          <a:p>
            <a:endParaRPr lang="en-CA"/>
          </a:p>
        </p:txBody>
      </p:sp>
      <p:sp>
        <p:nvSpPr>
          <p:cNvPr id="8199" name="Oval 1030"/>
          <p:cNvSpPr>
            <a:spLocks noChangeArrowheads="1"/>
          </p:cNvSpPr>
          <p:nvPr/>
        </p:nvSpPr>
        <p:spPr bwMode="auto">
          <a:xfrm>
            <a:off x="971550" y="4581525"/>
            <a:ext cx="287338" cy="287338"/>
          </a:xfrm>
          <a:prstGeom prst="ellipse">
            <a:avLst/>
          </a:prstGeom>
          <a:solidFill>
            <a:schemeClr val="accent1"/>
          </a:solidFill>
          <a:ln w="9525">
            <a:solidFill>
              <a:schemeClr val="tx1"/>
            </a:solidFill>
            <a:round/>
            <a:headEnd/>
            <a:tailEnd/>
          </a:ln>
        </p:spPr>
        <p:txBody>
          <a:bodyPr wrap="none" anchor="ctr"/>
          <a:lstStyle/>
          <a:p>
            <a:endParaRPr lang="en-CA"/>
          </a:p>
        </p:txBody>
      </p:sp>
      <p:sp>
        <p:nvSpPr>
          <p:cNvPr id="8200" name="Line 1038"/>
          <p:cNvSpPr>
            <a:spLocks noChangeShapeType="1"/>
          </p:cNvSpPr>
          <p:nvPr/>
        </p:nvSpPr>
        <p:spPr bwMode="auto">
          <a:xfrm>
            <a:off x="2700338" y="5589588"/>
            <a:ext cx="3959225" cy="0"/>
          </a:xfrm>
          <a:prstGeom prst="line">
            <a:avLst/>
          </a:prstGeom>
          <a:noFill/>
          <a:ln w="57150">
            <a:solidFill>
              <a:schemeClr val="tx1"/>
            </a:solidFill>
            <a:round/>
            <a:headEnd/>
            <a:tailEnd/>
          </a:ln>
        </p:spPr>
        <p:txBody>
          <a:bodyPr/>
          <a:lstStyle/>
          <a:p>
            <a:endParaRPr lang="en-CA"/>
          </a:p>
        </p:txBody>
      </p:sp>
      <p:sp>
        <p:nvSpPr>
          <p:cNvPr id="8201" name="Rectangle 1039"/>
          <p:cNvSpPr>
            <a:spLocks noChangeArrowheads="1"/>
          </p:cNvSpPr>
          <p:nvPr/>
        </p:nvSpPr>
        <p:spPr bwMode="auto">
          <a:xfrm>
            <a:off x="2700338" y="4479925"/>
            <a:ext cx="4103687" cy="1079500"/>
          </a:xfrm>
          <a:prstGeom prst="rect">
            <a:avLst/>
          </a:prstGeom>
          <a:solidFill>
            <a:schemeClr val="bg1"/>
          </a:solidFill>
          <a:ln w="9525">
            <a:noFill/>
            <a:miter lim="800000"/>
            <a:headEnd/>
            <a:tailEnd/>
          </a:ln>
        </p:spPr>
        <p:txBody>
          <a:bodyPr wrap="none" anchor="ctr"/>
          <a:lstStyle/>
          <a:p>
            <a:endParaRPr lang="en-CA"/>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Oval 1026"/>
          <p:cNvSpPr>
            <a:spLocks noChangeArrowheads="1"/>
          </p:cNvSpPr>
          <p:nvPr/>
        </p:nvSpPr>
        <p:spPr bwMode="auto">
          <a:xfrm>
            <a:off x="4643438" y="3500438"/>
            <a:ext cx="3744912" cy="2087562"/>
          </a:xfrm>
          <a:prstGeom prst="ellipse">
            <a:avLst/>
          </a:prstGeom>
          <a:noFill/>
          <a:ln w="57150">
            <a:solidFill>
              <a:schemeClr val="tx1"/>
            </a:solidFill>
            <a:round/>
            <a:headEnd/>
            <a:tailEnd/>
          </a:ln>
        </p:spPr>
        <p:txBody>
          <a:bodyPr wrap="none" anchor="ctr"/>
          <a:lstStyle/>
          <a:p>
            <a:endParaRPr lang="en-CA"/>
          </a:p>
        </p:txBody>
      </p:sp>
      <p:sp>
        <p:nvSpPr>
          <p:cNvPr id="9219" name="Rectangle 1027"/>
          <p:cNvSpPr>
            <a:spLocks noGrp="1" noChangeArrowheads="1"/>
          </p:cNvSpPr>
          <p:nvPr>
            <p:ph type="title"/>
          </p:nvPr>
        </p:nvSpPr>
        <p:spPr/>
        <p:txBody>
          <a:bodyPr/>
          <a:lstStyle/>
          <a:p>
            <a:pPr eaLnBrk="1" hangingPunct="1"/>
            <a:r>
              <a:rPr lang="en-GB" smtClean="0"/>
              <a:t>Newton’s first law</a:t>
            </a:r>
            <a:endParaRPr lang="en-US" smtClean="0"/>
          </a:p>
        </p:txBody>
      </p:sp>
      <p:sp>
        <p:nvSpPr>
          <p:cNvPr id="9220" name="Rectangle 1028"/>
          <p:cNvSpPr>
            <a:spLocks noGrp="1" noChangeArrowheads="1"/>
          </p:cNvSpPr>
          <p:nvPr>
            <p:ph type="body" idx="1"/>
          </p:nvPr>
        </p:nvSpPr>
        <p:spPr>
          <a:xfrm>
            <a:off x="457200" y="1341438"/>
            <a:ext cx="8507413" cy="4784725"/>
          </a:xfrm>
        </p:spPr>
        <p:txBody>
          <a:bodyPr/>
          <a:lstStyle/>
          <a:p>
            <a:pPr eaLnBrk="1" hangingPunct="1">
              <a:buFontTx/>
              <a:buNone/>
            </a:pPr>
            <a:r>
              <a:rPr lang="en-GB" smtClean="0"/>
              <a:t>	No matter how long the bowl, this always happens.</a:t>
            </a:r>
            <a:endParaRPr lang="en-US" smtClean="0"/>
          </a:p>
          <a:p>
            <a:pPr eaLnBrk="1" hangingPunct="1">
              <a:buFontTx/>
              <a:buNone/>
            </a:pPr>
            <a:endParaRPr lang="en-US" smtClean="0"/>
          </a:p>
        </p:txBody>
      </p:sp>
      <p:sp>
        <p:nvSpPr>
          <p:cNvPr id="9221" name="Oval 1029"/>
          <p:cNvSpPr>
            <a:spLocks noChangeArrowheads="1"/>
          </p:cNvSpPr>
          <p:nvPr/>
        </p:nvSpPr>
        <p:spPr bwMode="auto">
          <a:xfrm>
            <a:off x="900113" y="3500438"/>
            <a:ext cx="3744912" cy="2087562"/>
          </a:xfrm>
          <a:prstGeom prst="ellipse">
            <a:avLst/>
          </a:prstGeom>
          <a:noFill/>
          <a:ln w="57150">
            <a:solidFill>
              <a:schemeClr val="tx1"/>
            </a:solidFill>
            <a:round/>
            <a:headEnd/>
            <a:tailEnd/>
          </a:ln>
        </p:spPr>
        <p:txBody>
          <a:bodyPr wrap="none" anchor="ctr"/>
          <a:lstStyle/>
          <a:p>
            <a:endParaRPr lang="en-CA"/>
          </a:p>
        </p:txBody>
      </p:sp>
      <p:sp>
        <p:nvSpPr>
          <p:cNvPr id="9222" name="Rectangle 1030"/>
          <p:cNvSpPr>
            <a:spLocks noChangeArrowheads="1"/>
          </p:cNvSpPr>
          <p:nvPr/>
        </p:nvSpPr>
        <p:spPr bwMode="auto">
          <a:xfrm>
            <a:off x="611188" y="3357563"/>
            <a:ext cx="7993062" cy="1223962"/>
          </a:xfrm>
          <a:prstGeom prst="rect">
            <a:avLst/>
          </a:prstGeom>
          <a:solidFill>
            <a:schemeClr val="bg1"/>
          </a:solidFill>
          <a:ln w="9525">
            <a:noFill/>
            <a:miter lim="800000"/>
            <a:headEnd/>
            <a:tailEnd/>
          </a:ln>
        </p:spPr>
        <p:txBody>
          <a:bodyPr wrap="none" anchor="ctr"/>
          <a:lstStyle/>
          <a:p>
            <a:endParaRPr lang="en-CA"/>
          </a:p>
        </p:txBody>
      </p:sp>
      <p:sp>
        <p:nvSpPr>
          <p:cNvPr id="9223" name="Oval 1031"/>
          <p:cNvSpPr>
            <a:spLocks noChangeArrowheads="1"/>
          </p:cNvSpPr>
          <p:nvPr/>
        </p:nvSpPr>
        <p:spPr bwMode="auto">
          <a:xfrm>
            <a:off x="971550" y="4581525"/>
            <a:ext cx="287338" cy="287338"/>
          </a:xfrm>
          <a:prstGeom prst="ellipse">
            <a:avLst/>
          </a:prstGeom>
          <a:solidFill>
            <a:schemeClr val="accent1"/>
          </a:solidFill>
          <a:ln w="9525">
            <a:solidFill>
              <a:schemeClr val="tx1"/>
            </a:solidFill>
            <a:prstDash val="sysDot"/>
            <a:round/>
            <a:headEnd/>
            <a:tailEnd/>
          </a:ln>
        </p:spPr>
        <p:txBody>
          <a:bodyPr wrap="none" anchor="ctr"/>
          <a:lstStyle/>
          <a:p>
            <a:endParaRPr lang="en-CA"/>
          </a:p>
        </p:txBody>
      </p:sp>
      <p:sp>
        <p:nvSpPr>
          <p:cNvPr id="9224" name="Line 1032"/>
          <p:cNvSpPr>
            <a:spLocks noChangeShapeType="1"/>
          </p:cNvSpPr>
          <p:nvPr/>
        </p:nvSpPr>
        <p:spPr bwMode="auto">
          <a:xfrm>
            <a:off x="2700338" y="5589588"/>
            <a:ext cx="3959225" cy="0"/>
          </a:xfrm>
          <a:prstGeom prst="line">
            <a:avLst/>
          </a:prstGeom>
          <a:noFill/>
          <a:ln w="57150">
            <a:solidFill>
              <a:schemeClr val="tx1"/>
            </a:solidFill>
            <a:round/>
            <a:headEnd/>
            <a:tailEnd/>
          </a:ln>
        </p:spPr>
        <p:txBody>
          <a:bodyPr/>
          <a:lstStyle/>
          <a:p>
            <a:endParaRPr lang="en-CA"/>
          </a:p>
        </p:txBody>
      </p:sp>
      <p:sp>
        <p:nvSpPr>
          <p:cNvPr id="9225" name="Rectangle 1033"/>
          <p:cNvSpPr>
            <a:spLocks noChangeArrowheads="1"/>
          </p:cNvSpPr>
          <p:nvPr/>
        </p:nvSpPr>
        <p:spPr bwMode="auto">
          <a:xfrm>
            <a:off x="2700338" y="4479925"/>
            <a:ext cx="4103687" cy="1079500"/>
          </a:xfrm>
          <a:prstGeom prst="rect">
            <a:avLst/>
          </a:prstGeom>
          <a:solidFill>
            <a:schemeClr val="bg1"/>
          </a:solidFill>
          <a:ln w="9525">
            <a:noFill/>
            <a:miter lim="800000"/>
            <a:headEnd/>
            <a:tailEnd/>
          </a:ln>
        </p:spPr>
        <p:txBody>
          <a:bodyPr wrap="none" anchor="ctr"/>
          <a:lstStyle/>
          <a:p>
            <a:endParaRPr lang="en-CA"/>
          </a:p>
        </p:txBody>
      </p:sp>
      <p:sp>
        <p:nvSpPr>
          <p:cNvPr id="9226" name="Oval 1034"/>
          <p:cNvSpPr>
            <a:spLocks noChangeArrowheads="1"/>
          </p:cNvSpPr>
          <p:nvPr/>
        </p:nvSpPr>
        <p:spPr bwMode="auto">
          <a:xfrm>
            <a:off x="8023225" y="4564063"/>
            <a:ext cx="287338" cy="287337"/>
          </a:xfrm>
          <a:prstGeom prst="ellipse">
            <a:avLst/>
          </a:prstGeom>
          <a:solidFill>
            <a:schemeClr val="accent1"/>
          </a:solidFill>
          <a:ln w="9525">
            <a:solidFill>
              <a:schemeClr val="tx1"/>
            </a:solidFill>
            <a:round/>
            <a:headEnd/>
            <a:tailEnd/>
          </a:ln>
        </p:spPr>
        <p:txBody>
          <a:bodyPr wrap="none" anchor="ctr"/>
          <a:lstStyle/>
          <a:p>
            <a:endParaRPr lang="en-CA"/>
          </a:p>
        </p:txBody>
      </p:sp>
      <p:sp>
        <p:nvSpPr>
          <p:cNvPr id="9227" name="Line 1035"/>
          <p:cNvSpPr>
            <a:spLocks noChangeShapeType="1"/>
          </p:cNvSpPr>
          <p:nvPr/>
        </p:nvSpPr>
        <p:spPr bwMode="auto">
          <a:xfrm>
            <a:off x="1349375" y="4964113"/>
            <a:ext cx="131763" cy="101600"/>
          </a:xfrm>
          <a:prstGeom prst="line">
            <a:avLst/>
          </a:prstGeom>
          <a:noFill/>
          <a:ln w="9525">
            <a:solidFill>
              <a:schemeClr val="tx1"/>
            </a:solidFill>
            <a:round/>
            <a:headEnd/>
            <a:tailEnd type="triangle" w="med" len="med"/>
          </a:ln>
        </p:spPr>
        <p:txBody>
          <a:bodyPr/>
          <a:lstStyle/>
          <a:p>
            <a:endParaRPr lang="en-CA"/>
          </a:p>
        </p:txBody>
      </p:sp>
      <p:sp>
        <p:nvSpPr>
          <p:cNvPr id="9228" name="Line 1036"/>
          <p:cNvSpPr>
            <a:spLocks noChangeShapeType="1"/>
          </p:cNvSpPr>
          <p:nvPr/>
        </p:nvSpPr>
        <p:spPr bwMode="auto">
          <a:xfrm>
            <a:off x="1712913" y="5210175"/>
            <a:ext cx="434975" cy="146050"/>
          </a:xfrm>
          <a:prstGeom prst="line">
            <a:avLst/>
          </a:prstGeom>
          <a:noFill/>
          <a:ln w="9525">
            <a:solidFill>
              <a:schemeClr val="tx1"/>
            </a:solidFill>
            <a:round/>
            <a:headEnd/>
            <a:tailEnd type="triangle" w="med" len="med"/>
          </a:ln>
        </p:spPr>
        <p:txBody>
          <a:bodyPr/>
          <a:lstStyle/>
          <a:p>
            <a:endParaRPr lang="en-CA"/>
          </a:p>
        </p:txBody>
      </p:sp>
      <p:sp>
        <p:nvSpPr>
          <p:cNvPr id="9229" name="Line 1037"/>
          <p:cNvSpPr>
            <a:spLocks noChangeShapeType="1"/>
          </p:cNvSpPr>
          <p:nvPr/>
        </p:nvSpPr>
        <p:spPr bwMode="auto">
          <a:xfrm>
            <a:off x="2700338" y="5413375"/>
            <a:ext cx="593725" cy="0"/>
          </a:xfrm>
          <a:prstGeom prst="line">
            <a:avLst/>
          </a:prstGeom>
          <a:noFill/>
          <a:ln w="9525">
            <a:solidFill>
              <a:schemeClr val="tx1"/>
            </a:solidFill>
            <a:round/>
            <a:headEnd/>
            <a:tailEnd type="triangle" w="med" len="med"/>
          </a:ln>
        </p:spPr>
        <p:txBody>
          <a:bodyPr/>
          <a:lstStyle/>
          <a:p>
            <a:endParaRPr lang="en-CA"/>
          </a:p>
        </p:txBody>
      </p:sp>
      <p:sp>
        <p:nvSpPr>
          <p:cNvPr id="9230" name="Line 1038"/>
          <p:cNvSpPr>
            <a:spLocks noChangeShapeType="1"/>
          </p:cNvSpPr>
          <p:nvPr/>
        </p:nvSpPr>
        <p:spPr bwMode="auto">
          <a:xfrm>
            <a:off x="2916238" y="5629275"/>
            <a:ext cx="593725" cy="0"/>
          </a:xfrm>
          <a:prstGeom prst="line">
            <a:avLst/>
          </a:prstGeom>
          <a:noFill/>
          <a:ln w="9525">
            <a:solidFill>
              <a:schemeClr val="tx1"/>
            </a:solidFill>
            <a:round/>
            <a:headEnd/>
            <a:tailEnd type="triangle" w="med" len="med"/>
          </a:ln>
        </p:spPr>
        <p:txBody>
          <a:bodyPr/>
          <a:lstStyle/>
          <a:p>
            <a:endParaRPr lang="en-CA"/>
          </a:p>
        </p:txBody>
      </p:sp>
      <p:sp>
        <p:nvSpPr>
          <p:cNvPr id="9231" name="Line 1039"/>
          <p:cNvSpPr>
            <a:spLocks noChangeShapeType="1"/>
          </p:cNvSpPr>
          <p:nvPr/>
        </p:nvSpPr>
        <p:spPr bwMode="auto">
          <a:xfrm>
            <a:off x="3609975" y="5408613"/>
            <a:ext cx="593725" cy="0"/>
          </a:xfrm>
          <a:prstGeom prst="line">
            <a:avLst/>
          </a:prstGeom>
          <a:noFill/>
          <a:ln w="9525">
            <a:solidFill>
              <a:schemeClr val="tx1"/>
            </a:solidFill>
            <a:round/>
            <a:headEnd/>
            <a:tailEnd type="triangle" w="med" len="med"/>
          </a:ln>
        </p:spPr>
        <p:txBody>
          <a:bodyPr/>
          <a:lstStyle/>
          <a:p>
            <a:endParaRPr lang="en-CA"/>
          </a:p>
        </p:txBody>
      </p:sp>
      <p:sp>
        <p:nvSpPr>
          <p:cNvPr id="9232" name="Line 1040"/>
          <p:cNvSpPr>
            <a:spLocks noChangeShapeType="1"/>
          </p:cNvSpPr>
          <p:nvPr/>
        </p:nvSpPr>
        <p:spPr bwMode="auto">
          <a:xfrm>
            <a:off x="4583113" y="5421313"/>
            <a:ext cx="593725" cy="0"/>
          </a:xfrm>
          <a:prstGeom prst="line">
            <a:avLst/>
          </a:prstGeom>
          <a:noFill/>
          <a:ln w="9525">
            <a:solidFill>
              <a:schemeClr val="tx1"/>
            </a:solidFill>
            <a:round/>
            <a:headEnd/>
            <a:tailEnd type="triangle" w="med" len="med"/>
          </a:ln>
        </p:spPr>
        <p:txBody>
          <a:bodyPr/>
          <a:lstStyle/>
          <a:p>
            <a:endParaRPr lang="en-CA"/>
          </a:p>
        </p:txBody>
      </p:sp>
      <p:sp>
        <p:nvSpPr>
          <p:cNvPr id="9233" name="Line 1041"/>
          <p:cNvSpPr>
            <a:spLocks noChangeShapeType="1"/>
          </p:cNvSpPr>
          <p:nvPr/>
        </p:nvSpPr>
        <p:spPr bwMode="auto">
          <a:xfrm>
            <a:off x="5394325" y="5403850"/>
            <a:ext cx="593725" cy="0"/>
          </a:xfrm>
          <a:prstGeom prst="line">
            <a:avLst/>
          </a:prstGeom>
          <a:noFill/>
          <a:ln w="9525">
            <a:solidFill>
              <a:schemeClr val="tx1"/>
            </a:solidFill>
            <a:round/>
            <a:headEnd/>
            <a:tailEnd type="triangle" w="med" len="med"/>
          </a:ln>
        </p:spPr>
        <p:txBody>
          <a:bodyPr/>
          <a:lstStyle/>
          <a:p>
            <a:endParaRPr lang="en-CA"/>
          </a:p>
        </p:txBody>
      </p:sp>
      <p:sp>
        <p:nvSpPr>
          <p:cNvPr id="9234" name="Line 1042"/>
          <p:cNvSpPr>
            <a:spLocks noChangeShapeType="1"/>
          </p:cNvSpPr>
          <p:nvPr/>
        </p:nvSpPr>
        <p:spPr bwMode="auto">
          <a:xfrm>
            <a:off x="6321425" y="5418138"/>
            <a:ext cx="593725" cy="0"/>
          </a:xfrm>
          <a:prstGeom prst="line">
            <a:avLst/>
          </a:prstGeom>
          <a:noFill/>
          <a:ln w="9525">
            <a:solidFill>
              <a:schemeClr val="tx1"/>
            </a:solidFill>
            <a:round/>
            <a:headEnd/>
            <a:tailEnd type="triangle" w="med" len="med"/>
          </a:ln>
        </p:spPr>
        <p:txBody>
          <a:bodyPr/>
          <a:lstStyle/>
          <a:p>
            <a:endParaRPr lang="en-CA"/>
          </a:p>
        </p:txBody>
      </p:sp>
      <p:sp>
        <p:nvSpPr>
          <p:cNvPr id="9235" name="Line 1043"/>
          <p:cNvSpPr>
            <a:spLocks noChangeShapeType="1"/>
          </p:cNvSpPr>
          <p:nvPr/>
        </p:nvSpPr>
        <p:spPr bwMode="auto">
          <a:xfrm flipV="1">
            <a:off x="7097713" y="5254625"/>
            <a:ext cx="319087" cy="115888"/>
          </a:xfrm>
          <a:prstGeom prst="line">
            <a:avLst/>
          </a:prstGeom>
          <a:noFill/>
          <a:ln w="9525">
            <a:solidFill>
              <a:schemeClr val="tx1"/>
            </a:solidFill>
            <a:round/>
            <a:headEnd/>
            <a:tailEnd type="triangle" w="med" len="med"/>
          </a:ln>
        </p:spPr>
        <p:txBody>
          <a:bodyPr/>
          <a:lstStyle/>
          <a:p>
            <a:endParaRPr lang="en-CA"/>
          </a:p>
        </p:txBody>
      </p:sp>
      <p:sp>
        <p:nvSpPr>
          <p:cNvPr id="9236" name="Line 1044"/>
          <p:cNvSpPr>
            <a:spLocks noChangeShapeType="1"/>
          </p:cNvSpPr>
          <p:nvPr/>
        </p:nvSpPr>
        <p:spPr bwMode="auto">
          <a:xfrm flipV="1">
            <a:off x="7808913" y="5021263"/>
            <a:ext cx="101600" cy="87312"/>
          </a:xfrm>
          <a:prstGeom prst="line">
            <a:avLst/>
          </a:prstGeom>
          <a:noFill/>
          <a:ln w="9525">
            <a:solidFill>
              <a:schemeClr val="tx1"/>
            </a:solidFill>
            <a:round/>
            <a:headEnd/>
            <a:tailEnd type="triangle" w="med" len="med"/>
          </a:ln>
        </p:spPr>
        <p:txBody>
          <a:bodyPr/>
          <a:lstStyle/>
          <a:p>
            <a:endParaRPr lang="en-CA"/>
          </a:p>
        </p:txBody>
      </p:sp>
      <p:sp>
        <p:nvSpPr>
          <p:cNvPr id="9237" name="Line 1045"/>
          <p:cNvSpPr>
            <a:spLocks noChangeShapeType="1"/>
          </p:cNvSpPr>
          <p:nvPr/>
        </p:nvSpPr>
        <p:spPr bwMode="auto">
          <a:xfrm>
            <a:off x="508000" y="4862513"/>
            <a:ext cx="8243888" cy="0"/>
          </a:xfrm>
          <a:prstGeom prst="line">
            <a:avLst/>
          </a:prstGeom>
          <a:noFill/>
          <a:ln w="9525">
            <a:solidFill>
              <a:schemeClr val="tx1"/>
            </a:solidFill>
            <a:prstDash val="dash"/>
            <a:round/>
            <a:headEnd/>
            <a:tailEnd/>
          </a:ln>
        </p:spPr>
        <p:txBody>
          <a:bodyPr/>
          <a:lstStyle/>
          <a:p>
            <a:endParaRPr lang="en-CA"/>
          </a:p>
        </p:txBody>
      </p:sp>
      <p:sp>
        <p:nvSpPr>
          <p:cNvPr id="9238" name="Text Box 1046"/>
          <p:cNvSpPr txBox="1">
            <a:spLocks noChangeArrowheads="1"/>
          </p:cNvSpPr>
          <p:nvPr/>
        </p:nvSpPr>
        <p:spPr bwMode="auto">
          <a:xfrm>
            <a:off x="3279775" y="5675313"/>
            <a:ext cx="3033713" cy="366712"/>
          </a:xfrm>
          <a:prstGeom prst="rect">
            <a:avLst/>
          </a:prstGeom>
          <a:noFill/>
          <a:ln w="9525">
            <a:noFill/>
            <a:miter lim="800000"/>
            <a:headEnd/>
            <a:tailEnd/>
          </a:ln>
        </p:spPr>
        <p:txBody>
          <a:bodyPr>
            <a:spAutoFit/>
          </a:bodyPr>
          <a:lstStyle/>
          <a:p>
            <a:pPr>
              <a:spcBef>
                <a:spcPct val="50000"/>
              </a:spcBef>
            </a:pPr>
            <a:r>
              <a:rPr lang="en-GB">
                <a:solidFill>
                  <a:srgbClr val="0000FF"/>
                </a:solidFill>
              </a:rPr>
              <a:t>constant velocity</a:t>
            </a:r>
            <a:endParaRPr lang="en-US">
              <a:solidFill>
                <a:srgbClr val="0000FF"/>
              </a:solidFill>
            </a:endParaRPr>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27"/>
          <p:cNvSpPr>
            <a:spLocks noGrp="1" noChangeArrowheads="1"/>
          </p:cNvSpPr>
          <p:nvPr>
            <p:ph type="title"/>
          </p:nvPr>
        </p:nvSpPr>
        <p:spPr/>
        <p:txBody>
          <a:bodyPr/>
          <a:lstStyle/>
          <a:p>
            <a:pPr eaLnBrk="1" hangingPunct="1"/>
            <a:r>
              <a:rPr lang="en-GB" smtClean="0"/>
              <a:t>Newton’s first law</a:t>
            </a:r>
            <a:endParaRPr lang="en-US" smtClean="0"/>
          </a:p>
        </p:txBody>
      </p:sp>
      <p:sp>
        <p:nvSpPr>
          <p:cNvPr id="10243" name="Rectangle 1028"/>
          <p:cNvSpPr>
            <a:spLocks noGrp="1" noChangeArrowheads="1"/>
          </p:cNvSpPr>
          <p:nvPr>
            <p:ph type="body" idx="1"/>
          </p:nvPr>
        </p:nvSpPr>
        <p:spPr>
          <a:xfrm>
            <a:off x="457200" y="1341438"/>
            <a:ext cx="8507413" cy="4784725"/>
          </a:xfrm>
        </p:spPr>
        <p:txBody>
          <a:bodyPr/>
          <a:lstStyle/>
          <a:p>
            <a:pPr eaLnBrk="1" hangingPunct="1">
              <a:buFontTx/>
              <a:buNone/>
            </a:pPr>
            <a:r>
              <a:rPr lang="en-GB" smtClean="0"/>
              <a:t>	Galileo imagined an infinitely long bowl where the ball never reaches the other side!</a:t>
            </a:r>
            <a:endParaRPr lang="en-US" smtClean="0"/>
          </a:p>
          <a:p>
            <a:pPr eaLnBrk="1" hangingPunct="1">
              <a:buFontTx/>
              <a:buNone/>
            </a:pPr>
            <a:endParaRPr lang="en-US" smtClean="0"/>
          </a:p>
        </p:txBody>
      </p:sp>
      <p:sp>
        <p:nvSpPr>
          <p:cNvPr id="10244" name="Oval 1029"/>
          <p:cNvSpPr>
            <a:spLocks noChangeArrowheads="1"/>
          </p:cNvSpPr>
          <p:nvPr/>
        </p:nvSpPr>
        <p:spPr bwMode="auto">
          <a:xfrm>
            <a:off x="900113" y="3500438"/>
            <a:ext cx="3744912" cy="2087562"/>
          </a:xfrm>
          <a:prstGeom prst="ellipse">
            <a:avLst/>
          </a:prstGeom>
          <a:noFill/>
          <a:ln w="57150">
            <a:solidFill>
              <a:schemeClr val="tx1"/>
            </a:solidFill>
            <a:round/>
            <a:headEnd/>
            <a:tailEnd/>
          </a:ln>
        </p:spPr>
        <p:txBody>
          <a:bodyPr wrap="none" anchor="ctr"/>
          <a:lstStyle/>
          <a:p>
            <a:endParaRPr lang="en-CA"/>
          </a:p>
        </p:txBody>
      </p:sp>
      <p:sp>
        <p:nvSpPr>
          <p:cNvPr id="10245" name="Rectangle 1030"/>
          <p:cNvSpPr>
            <a:spLocks noChangeArrowheads="1"/>
          </p:cNvSpPr>
          <p:nvPr/>
        </p:nvSpPr>
        <p:spPr bwMode="auto">
          <a:xfrm>
            <a:off x="611188" y="3357563"/>
            <a:ext cx="7993062" cy="1223962"/>
          </a:xfrm>
          <a:prstGeom prst="rect">
            <a:avLst/>
          </a:prstGeom>
          <a:solidFill>
            <a:schemeClr val="bg1"/>
          </a:solidFill>
          <a:ln w="9525">
            <a:noFill/>
            <a:miter lim="800000"/>
            <a:headEnd/>
            <a:tailEnd/>
          </a:ln>
        </p:spPr>
        <p:txBody>
          <a:bodyPr wrap="none" anchor="ctr"/>
          <a:lstStyle/>
          <a:p>
            <a:endParaRPr lang="en-CA"/>
          </a:p>
        </p:txBody>
      </p:sp>
      <p:sp>
        <p:nvSpPr>
          <p:cNvPr id="10246" name="Oval 1031"/>
          <p:cNvSpPr>
            <a:spLocks noChangeArrowheads="1"/>
          </p:cNvSpPr>
          <p:nvPr/>
        </p:nvSpPr>
        <p:spPr bwMode="auto">
          <a:xfrm>
            <a:off x="971550" y="4581525"/>
            <a:ext cx="287338" cy="287338"/>
          </a:xfrm>
          <a:prstGeom prst="ellipse">
            <a:avLst/>
          </a:prstGeom>
          <a:solidFill>
            <a:schemeClr val="accent1"/>
          </a:solidFill>
          <a:ln w="9525">
            <a:solidFill>
              <a:schemeClr val="tx1"/>
            </a:solidFill>
            <a:round/>
            <a:headEnd/>
            <a:tailEnd/>
          </a:ln>
        </p:spPr>
        <p:txBody>
          <a:bodyPr wrap="none" anchor="ctr"/>
          <a:lstStyle/>
          <a:p>
            <a:endParaRPr lang="en-CA"/>
          </a:p>
        </p:txBody>
      </p:sp>
      <p:sp>
        <p:nvSpPr>
          <p:cNvPr id="10247" name="Line 1032"/>
          <p:cNvSpPr>
            <a:spLocks noChangeShapeType="1"/>
          </p:cNvSpPr>
          <p:nvPr/>
        </p:nvSpPr>
        <p:spPr bwMode="auto">
          <a:xfrm flipV="1">
            <a:off x="2700338" y="5575300"/>
            <a:ext cx="6443662" cy="14288"/>
          </a:xfrm>
          <a:prstGeom prst="line">
            <a:avLst/>
          </a:prstGeom>
          <a:noFill/>
          <a:ln w="57150">
            <a:solidFill>
              <a:schemeClr val="tx1"/>
            </a:solidFill>
            <a:round/>
            <a:headEnd/>
            <a:tailEnd/>
          </a:ln>
        </p:spPr>
        <p:txBody>
          <a:bodyPr/>
          <a:lstStyle/>
          <a:p>
            <a:endParaRPr lang="en-CA"/>
          </a:p>
        </p:txBody>
      </p:sp>
      <p:sp>
        <p:nvSpPr>
          <p:cNvPr id="10248" name="Rectangle 1033"/>
          <p:cNvSpPr>
            <a:spLocks noChangeArrowheads="1"/>
          </p:cNvSpPr>
          <p:nvPr/>
        </p:nvSpPr>
        <p:spPr bwMode="auto">
          <a:xfrm>
            <a:off x="2700338" y="4479925"/>
            <a:ext cx="4103687" cy="1079500"/>
          </a:xfrm>
          <a:prstGeom prst="rect">
            <a:avLst/>
          </a:prstGeom>
          <a:solidFill>
            <a:schemeClr val="bg1"/>
          </a:solidFill>
          <a:ln w="9525">
            <a:noFill/>
            <a:miter lim="800000"/>
            <a:headEnd/>
            <a:tailEnd/>
          </a:ln>
        </p:spPr>
        <p:txBody>
          <a:bodyPr wrap="none" anchor="ctr"/>
          <a:lstStyle/>
          <a:p>
            <a:endParaRPr lang="en-CA"/>
          </a:p>
        </p:txBody>
      </p:sp>
      <p:sp>
        <p:nvSpPr>
          <p:cNvPr id="10249" name="Line 1038"/>
          <p:cNvSpPr>
            <a:spLocks noChangeShapeType="1"/>
          </p:cNvSpPr>
          <p:nvPr/>
        </p:nvSpPr>
        <p:spPr bwMode="auto">
          <a:xfrm>
            <a:off x="2916238" y="5629275"/>
            <a:ext cx="593725" cy="0"/>
          </a:xfrm>
          <a:prstGeom prst="line">
            <a:avLst/>
          </a:prstGeom>
          <a:noFill/>
          <a:ln w="9525">
            <a:solidFill>
              <a:schemeClr val="tx1"/>
            </a:solidFill>
            <a:round/>
            <a:headEnd/>
            <a:tailEnd type="triangle" w="med" len="med"/>
          </a:ln>
        </p:spPr>
        <p:txBody>
          <a:bodyPr/>
          <a:lstStyle/>
          <a:p>
            <a:endParaRPr lang="en-CA"/>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26"/>
          <p:cNvSpPr>
            <a:spLocks noGrp="1" noChangeArrowheads="1"/>
          </p:cNvSpPr>
          <p:nvPr>
            <p:ph type="title"/>
          </p:nvPr>
        </p:nvSpPr>
        <p:spPr/>
        <p:txBody>
          <a:bodyPr/>
          <a:lstStyle/>
          <a:p>
            <a:pPr eaLnBrk="1" hangingPunct="1"/>
            <a:r>
              <a:rPr lang="en-GB" smtClean="0"/>
              <a:t>Newton’s first law</a:t>
            </a:r>
            <a:endParaRPr lang="en-US" smtClean="0"/>
          </a:p>
        </p:txBody>
      </p:sp>
      <p:sp>
        <p:nvSpPr>
          <p:cNvPr id="11267" name="Rectangle 1027"/>
          <p:cNvSpPr>
            <a:spLocks noGrp="1" noChangeArrowheads="1"/>
          </p:cNvSpPr>
          <p:nvPr>
            <p:ph type="body" idx="1"/>
          </p:nvPr>
        </p:nvSpPr>
        <p:spPr>
          <a:xfrm>
            <a:off x="457200" y="1341438"/>
            <a:ext cx="8507413" cy="4784725"/>
          </a:xfrm>
        </p:spPr>
        <p:txBody>
          <a:bodyPr/>
          <a:lstStyle/>
          <a:p>
            <a:pPr eaLnBrk="1" hangingPunct="1">
              <a:buFontTx/>
              <a:buNone/>
            </a:pPr>
            <a:r>
              <a:rPr lang="en-GB" smtClean="0"/>
              <a:t>	</a:t>
            </a:r>
            <a:r>
              <a:rPr lang="en-GB" sz="2800" smtClean="0"/>
              <a:t>The ball travels with </a:t>
            </a:r>
            <a:r>
              <a:rPr lang="en-GB" sz="2800" smtClean="0">
                <a:solidFill>
                  <a:srgbClr val="0000FF"/>
                </a:solidFill>
              </a:rPr>
              <a:t>constant velocity</a:t>
            </a:r>
            <a:r>
              <a:rPr lang="en-GB" sz="2800" smtClean="0"/>
              <a:t> </a:t>
            </a:r>
            <a:r>
              <a:rPr lang="en-US" sz="2800" smtClean="0"/>
              <a:t>until its reaches the other side (which it never does!).</a:t>
            </a:r>
          </a:p>
          <a:p>
            <a:pPr eaLnBrk="1" hangingPunct="1">
              <a:buFontTx/>
              <a:buNone/>
            </a:pPr>
            <a:r>
              <a:rPr lang="en-US" sz="2800" smtClean="0"/>
              <a:t>	Galileo realised that this was the natural state of objects when no (resultant ) forces act.</a:t>
            </a:r>
          </a:p>
          <a:p>
            <a:pPr eaLnBrk="1" hangingPunct="1">
              <a:buFontTx/>
              <a:buNone/>
            </a:pPr>
            <a:endParaRPr lang="en-US" sz="2800" smtClean="0"/>
          </a:p>
        </p:txBody>
      </p:sp>
      <p:sp>
        <p:nvSpPr>
          <p:cNvPr id="11268" name="Oval 1028"/>
          <p:cNvSpPr>
            <a:spLocks noChangeArrowheads="1"/>
          </p:cNvSpPr>
          <p:nvPr/>
        </p:nvSpPr>
        <p:spPr bwMode="auto">
          <a:xfrm>
            <a:off x="900113" y="3500438"/>
            <a:ext cx="3744912" cy="2087562"/>
          </a:xfrm>
          <a:prstGeom prst="ellipse">
            <a:avLst/>
          </a:prstGeom>
          <a:noFill/>
          <a:ln w="57150">
            <a:solidFill>
              <a:schemeClr val="tx1"/>
            </a:solidFill>
            <a:round/>
            <a:headEnd/>
            <a:tailEnd/>
          </a:ln>
        </p:spPr>
        <p:txBody>
          <a:bodyPr wrap="none" anchor="ctr"/>
          <a:lstStyle/>
          <a:p>
            <a:endParaRPr lang="en-CA"/>
          </a:p>
        </p:txBody>
      </p:sp>
      <p:sp>
        <p:nvSpPr>
          <p:cNvPr id="11269" name="Rectangle 1029"/>
          <p:cNvSpPr>
            <a:spLocks noChangeArrowheads="1"/>
          </p:cNvSpPr>
          <p:nvPr/>
        </p:nvSpPr>
        <p:spPr bwMode="auto">
          <a:xfrm>
            <a:off x="611188" y="3357563"/>
            <a:ext cx="7993062" cy="1223962"/>
          </a:xfrm>
          <a:prstGeom prst="rect">
            <a:avLst/>
          </a:prstGeom>
          <a:solidFill>
            <a:schemeClr val="bg1"/>
          </a:solidFill>
          <a:ln w="9525">
            <a:noFill/>
            <a:miter lim="800000"/>
            <a:headEnd/>
            <a:tailEnd/>
          </a:ln>
        </p:spPr>
        <p:txBody>
          <a:bodyPr wrap="none" anchor="ctr"/>
          <a:lstStyle/>
          <a:p>
            <a:endParaRPr lang="en-CA"/>
          </a:p>
        </p:txBody>
      </p:sp>
      <p:sp>
        <p:nvSpPr>
          <p:cNvPr id="11270" name="Oval 1030"/>
          <p:cNvSpPr>
            <a:spLocks noChangeArrowheads="1"/>
          </p:cNvSpPr>
          <p:nvPr/>
        </p:nvSpPr>
        <p:spPr bwMode="auto">
          <a:xfrm>
            <a:off x="971550" y="4581525"/>
            <a:ext cx="287338" cy="287338"/>
          </a:xfrm>
          <a:prstGeom prst="ellipse">
            <a:avLst/>
          </a:prstGeom>
          <a:solidFill>
            <a:schemeClr val="accent1"/>
          </a:solidFill>
          <a:ln w="9525">
            <a:solidFill>
              <a:schemeClr val="tx1"/>
            </a:solidFill>
            <a:round/>
            <a:headEnd/>
            <a:tailEnd/>
          </a:ln>
        </p:spPr>
        <p:txBody>
          <a:bodyPr wrap="none" anchor="ctr"/>
          <a:lstStyle/>
          <a:p>
            <a:endParaRPr lang="en-CA"/>
          </a:p>
        </p:txBody>
      </p:sp>
      <p:sp>
        <p:nvSpPr>
          <p:cNvPr id="11271" name="Line 1031"/>
          <p:cNvSpPr>
            <a:spLocks noChangeShapeType="1"/>
          </p:cNvSpPr>
          <p:nvPr/>
        </p:nvSpPr>
        <p:spPr bwMode="auto">
          <a:xfrm flipV="1">
            <a:off x="2700338" y="5575300"/>
            <a:ext cx="6443662" cy="14288"/>
          </a:xfrm>
          <a:prstGeom prst="line">
            <a:avLst/>
          </a:prstGeom>
          <a:noFill/>
          <a:ln w="57150">
            <a:solidFill>
              <a:schemeClr val="tx1"/>
            </a:solidFill>
            <a:round/>
            <a:headEnd/>
            <a:tailEnd/>
          </a:ln>
        </p:spPr>
        <p:txBody>
          <a:bodyPr/>
          <a:lstStyle/>
          <a:p>
            <a:endParaRPr lang="en-CA"/>
          </a:p>
        </p:txBody>
      </p:sp>
      <p:sp>
        <p:nvSpPr>
          <p:cNvPr id="11272" name="Rectangle 1032"/>
          <p:cNvSpPr>
            <a:spLocks noChangeArrowheads="1"/>
          </p:cNvSpPr>
          <p:nvPr/>
        </p:nvSpPr>
        <p:spPr bwMode="auto">
          <a:xfrm>
            <a:off x="2700338" y="4479925"/>
            <a:ext cx="4103687" cy="1079500"/>
          </a:xfrm>
          <a:prstGeom prst="rect">
            <a:avLst/>
          </a:prstGeom>
          <a:solidFill>
            <a:schemeClr val="bg1"/>
          </a:solidFill>
          <a:ln w="9525">
            <a:noFill/>
            <a:miter lim="800000"/>
            <a:headEnd/>
            <a:tailEnd/>
          </a:ln>
        </p:spPr>
        <p:txBody>
          <a:bodyPr wrap="none" anchor="ctr"/>
          <a:lstStyle/>
          <a:p>
            <a:endParaRPr lang="en-CA"/>
          </a:p>
        </p:txBody>
      </p:sp>
      <p:sp>
        <p:nvSpPr>
          <p:cNvPr id="11273" name="Line 1034"/>
          <p:cNvSpPr>
            <a:spLocks noChangeShapeType="1"/>
          </p:cNvSpPr>
          <p:nvPr/>
        </p:nvSpPr>
        <p:spPr bwMode="auto">
          <a:xfrm>
            <a:off x="1262063" y="4949825"/>
            <a:ext cx="87312" cy="71438"/>
          </a:xfrm>
          <a:prstGeom prst="line">
            <a:avLst/>
          </a:prstGeom>
          <a:noFill/>
          <a:ln w="9525">
            <a:solidFill>
              <a:schemeClr val="tx1"/>
            </a:solidFill>
            <a:round/>
            <a:headEnd/>
            <a:tailEnd type="triangle" w="med" len="med"/>
          </a:ln>
        </p:spPr>
        <p:txBody>
          <a:bodyPr/>
          <a:lstStyle/>
          <a:p>
            <a:endParaRPr lang="en-CA"/>
          </a:p>
        </p:txBody>
      </p:sp>
      <p:sp>
        <p:nvSpPr>
          <p:cNvPr id="11274" name="Line 1035"/>
          <p:cNvSpPr>
            <a:spLocks noChangeShapeType="1"/>
          </p:cNvSpPr>
          <p:nvPr/>
        </p:nvSpPr>
        <p:spPr bwMode="auto">
          <a:xfrm>
            <a:off x="1611313" y="5195888"/>
            <a:ext cx="361950" cy="146050"/>
          </a:xfrm>
          <a:prstGeom prst="line">
            <a:avLst/>
          </a:prstGeom>
          <a:noFill/>
          <a:ln w="9525">
            <a:solidFill>
              <a:schemeClr val="tx1"/>
            </a:solidFill>
            <a:round/>
            <a:headEnd/>
            <a:tailEnd type="triangle" w="med" len="med"/>
          </a:ln>
        </p:spPr>
        <p:txBody>
          <a:bodyPr/>
          <a:lstStyle/>
          <a:p>
            <a:endParaRPr lang="en-CA"/>
          </a:p>
        </p:txBody>
      </p:sp>
      <p:sp>
        <p:nvSpPr>
          <p:cNvPr id="11275" name="Line 1036"/>
          <p:cNvSpPr>
            <a:spLocks noChangeShapeType="1"/>
          </p:cNvSpPr>
          <p:nvPr/>
        </p:nvSpPr>
        <p:spPr bwMode="auto">
          <a:xfrm>
            <a:off x="2452688" y="5413375"/>
            <a:ext cx="769937" cy="0"/>
          </a:xfrm>
          <a:prstGeom prst="line">
            <a:avLst/>
          </a:prstGeom>
          <a:noFill/>
          <a:ln w="9525">
            <a:solidFill>
              <a:schemeClr val="tx1"/>
            </a:solidFill>
            <a:round/>
            <a:headEnd/>
            <a:tailEnd type="triangle" w="med" len="med"/>
          </a:ln>
        </p:spPr>
        <p:txBody>
          <a:bodyPr/>
          <a:lstStyle/>
          <a:p>
            <a:endParaRPr lang="en-CA"/>
          </a:p>
        </p:txBody>
      </p:sp>
      <p:sp>
        <p:nvSpPr>
          <p:cNvPr id="11276" name="Line 1037"/>
          <p:cNvSpPr>
            <a:spLocks noChangeShapeType="1"/>
          </p:cNvSpPr>
          <p:nvPr/>
        </p:nvSpPr>
        <p:spPr bwMode="auto">
          <a:xfrm>
            <a:off x="3568700" y="5426075"/>
            <a:ext cx="769938" cy="0"/>
          </a:xfrm>
          <a:prstGeom prst="line">
            <a:avLst/>
          </a:prstGeom>
          <a:noFill/>
          <a:ln w="9525">
            <a:solidFill>
              <a:schemeClr val="tx1"/>
            </a:solidFill>
            <a:round/>
            <a:headEnd/>
            <a:tailEnd type="triangle" w="med" len="med"/>
          </a:ln>
        </p:spPr>
        <p:txBody>
          <a:bodyPr/>
          <a:lstStyle/>
          <a:p>
            <a:endParaRPr lang="en-CA"/>
          </a:p>
        </p:txBody>
      </p:sp>
      <p:sp>
        <p:nvSpPr>
          <p:cNvPr id="11277" name="Line 1038"/>
          <p:cNvSpPr>
            <a:spLocks noChangeShapeType="1"/>
          </p:cNvSpPr>
          <p:nvPr/>
        </p:nvSpPr>
        <p:spPr bwMode="auto">
          <a:xfrm>
            <a:off x="4611688" y="5438775"/>
            <a:ext cx="769937" cy="0"/>
          </a:xfrm>
          <a:prstGeom prst="line">
            <a:avLst/>
          </a:prstGeom>
          <a:noFill/>
          <a:ln w="9525">
            <a:solidFill>
              <a:schemeClr val="tx1"/>
            </a:solidFill>
            <a:round/>
            <a:headEnd/>
            <a:tailEnd type="triangle" w="med" len="med"/>
          </a:ln>
        </p:spPr>
        <p:txBody>
          <a:bodyPr/>
          <a:lstStyle/>
          <a:p>
            <a:endParaRPr lang="en-CA"/>
          </a:p>
        </p:txBody>
      </p:sp>
      <p:sp>
        <p:nvSpPr>
          <p:cNvPr id="11278" name="Line 1039"/>
          <p:cNvSpPr>
            <a:spLocks noChangeShapeType="1"/>
          </p:cNvSpPr>
          <p:nvPr/>
        </p:nvSpPr>
        <p:spPr bwMode="auto">
          <a:xfrm>
            <a:off x="5726113" y="5421313"/>
            <a:ext cx="769937" cy="0"/>
          </a:xfrm>
          <a:prstGeom prst="line">
            <a:avLst/>
          </a:prstGeom>
          <a:noFill/>
          <a:ln w="9525">
            <a:solidFill>
              <a:schemeClr val="tx1"/>
            </a:solidFill>
            <a:round/>
            <a:headEnd/>
            <a:tailEnd type="triangle" w="med" len="med"/>
          </a:ln>
        </p:spPr>
        <p:txBody>
          <a:bodyPr/>
          <a:lstStyle/>
          <a:p>
            <a:endParaRPr lang="en-CA"/>
          </a:p>
        </p:txBody>
      </p:sp>
      <p:sp>
        <p:nvSpPr>
          <p:cNvPr id="11279" name="Line 1040"/>
          <p:cNvSpPr>
            <a:spLocks noChangeShapeType="1"/>
          </p:cNvSpPr>
          <p:nvPr/>
        </p:nvSpPr>
        <p:spPr bwMode="auto">
          <a:xfrm>
            <a:off x="6770688" y="5434013"/>
            <a:ext cx="769937" cy="0"/>
          </a:xfrm>
          <a:prstGeom prst="line">
            <a:avLst/>
          </a:prstGeom>
          <a:noFill/>
          <a:ln w="9525">
            <a:solidFill>
              <a:schemeClr val="tx1"/>
            </a:solidFill>
            <a:round/>
            <a:headEnd/>
            <a:tailEnd type="triangle" w="med" len="med"/>
          </a:ln>
        </p:spPr>
        <p:txBody>
          <a:bodyPr/>
          <a:lstStyle/>
          <a:p>
            <a:endParaRPr lang="en-CA"/>
          </a:p>
        </p:txBody>
      </p:sp>
      <p:sp>
        <p:nvSpPr>
          <p:cNvPr id="11280" name="Line 1041"/>
          <p:cNvSpPr>
            <a:spLocks noChangeShapeType="1"/>
          </p:cNvSpPr>
          <p:nvPr/>
        </p:nvSpPr>
        <p:spPr bwMode="auto">
          <a:xfrm>
            <a:off x="7900988" y="5434013"/>
            <a:ext cx="769937" cy="0"/>
          </a:xfrm>
          <a:prstGeom prst="line">
            <a:avLst/>
          </a:prstGeom>
          <a:noFill/>
          <a:ln w="9525">
            <a:solidFill>
              <a:schemeClr val="tx1"/>
            </a:solidFill>
            <a:round/>
            <a:headEnd/>
            <a:tailEnd type="triangle" w="med" len="med"/>
          </a:ln>
        </p:spPr>
        <p:txBody>
          <a:bodyPr/>
          <a:lstStyle/>
          <a:p>
            <a:endParaRPr lang="en-CA"/>
          </a:p>
        </p:txBody>
      </p:sp>
      <p:sp>
        <p:nvSpPr>
          <p:cNvPr id="11281" name="Line 1042"/>
          <p:cNvSpPr>
            <a:spLocks noChangeShapeType="1"/>
          </p:cNvSpPr>
          <p:nvPr/>
        </p:nvSpPr>
        <p:spPr bwMode="auto">
          <a:xfrm>
            <a:off x="9144000" y="5446713"/>
            <a:ext cx="769938" cy="0"/>
          </a:xfrm>
          <a:prstGeom prst="line">
            <a:avLst/>
          </a:prstGeom>
          <a:noFill/>
          <a:ln w="9525">
            <a:solidFill>
              <a:schemeClr val="tx1"/>
            </a:solidFill>
            <a:round/>
            <a:headEnd/>
            <a:tailEnd type="triangle" w="med" len="med"/>
          </a:ln>
        </p:spPr>
        <p:txBody>
          <a:bodyPr/>
          <a:lstStyle/>
          <a:p>
            <a:endParaRPr lang="en-CA"/>
          </a:p>
        </p:txBody>
      </p:sp>
      <p:sp>
        <p:nvSpPr>
          <p:cNvPr id="11282" name="Text Box 1043"/>
          <p:cNvSpPr txBox="1">
            <a:spLocks noChangeArrowheads="1"/>
          </p:cNvSpPr>
          <p:nvPr/>
        </p:nvSpPr>
        <p:spPr bwMode="auto">
          <a:xfrm>
            <a:off x="3759200" y="5718175"/>
            <a:ext cx="3251200" cy="366713"/>
          </a:xfrm>
          <a:prstGeom prst="rect">
            <a:avLst/>
          </a:prstGeom>
          <a:noFill/>
          <a:ln w="9525">
            <a:noFill/>
            <a:miter lim="800000"/>
            <a:headEnd/>
            <a:tailEnd/>
          </a:ln>
        </p:spPr>
        <p:txBody>
          <a:bodyPr>
            <a:spAutoFit/>
          </a:bodyPr>
          <a:lstStyle/>
          <a:p>
            <a:pPr>
              <a:spcBef>
                <a:spcPct val="50000"/>
              </a:spcBef>
            </a:pPr>
            <a:r>
              <a:rPr lang="en-GB">
                <a:solidFill>
                  <a:srgbClr val="0000FF"/>
                </a:solidFill>
              </a:rPr>
              <a:t>constant velocity</a:t>
            </a:r>
            <a:endParaRPr lang="en-US">
              <a:solidFill>
                <a:srgbClr val="0000FF"/>
              </a:solidFill>
            </a:endParaRP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smtClean="0"/>
              <a:t>Newton’s 1</a:t>
            </a:r>
            <a:r>
              <a:rPr lang="en-US" baseline="30000" smtClean="0"/>
              <a:t>st</a:t>
            </a:r>
            <a:r>
              <a:rPr lang="en-US" smtClean="0"/>
              <a:t> and 2</a:t>
            </a:r>
            <a:r>
              <a:rPr lang="en-US" baseline="30000" smtClean="0"/>
              <a:t>nd</a:t>
            </a:r>
            <a:r>
              <a:rPr lang="en-US" smtClean="0"/>
              <a:t> Laws of Motion</a:t>
            </a:r>
          </a:p>
        </p:txBody>
      </p:sp>
      <p:sp>
        <p:nvSpPr>
          <p:cNvPr id="146435" name="Rectangle 3"/>
          <p:cNvSpPr>
            <a:spLocks noGrp="1" noChangeArrowheads="1"/>
          </p:cNvSpPr>
          <p:nvPr>
            <p:ph type="body" idx="1"/>
          </p:nvPr>
        </p:nvSpPr>
        <p:spPr/>
        <p:txBody>
          <a:bodyPr/>
          <a:lstStyle/>
          <a:p>
            <a:pPr eaLnBrk="1" hangingPunct="1"/>
            <a:r>
              <a:rPr lang="en-US" sz="2600" smtClean="0"/>
              <a:t>1</a:t>
            </a:r>
            <a:r>
              <a:rPr lang="en-US" sz="2600" baseline="30000" smtClean="0"/>
              <a:t>st</a:t>
            </a:r>
            <a:r>
              <a:rPr lang="en-US" sz="2600" smtClean="0"/>
              <a:t> Law</a:t>
            </a:r>
          </a:p>
          <a:p>
            <a:pPr lvl="1" eaLnBrk="1" hangingPunct="1"/>
            <a:r>
              <a:rPr lang="en-US" sz="2200" smtClean="0"/>
              <a:t>An object at rest will stay at rest and an object in uniform motion will stay in uniform motion unless acted upon by an unbalanced force.</a:t>
            </a:r>
          </a:p>
          <a:p>
            <a:pPr lvl="4" eaLnBrk="1" hangingPunct="1"/>
            <a:r>
              <a:rPr lang="en-US" sz="1800" smtClean="0"/>
              <a:t>What is the meaning of an </a:t>
            </a:r>
            <a:r>
              <a:rPr lang="en-US" sz="1800" b="1" i="1" smtClean="0"/>
              <a:t>unbalanced</a:t>
            </a:r>
            <a:r>
              <a:rPr lang="en-US" sz="1800" smtClean="0"/>
              <a:t> force?</a:t>
            </a:r>
          </a:p>
          <a:p>
            <a:pPr eaLnBrk="1" hangingPunct="1"/>
            <a:r>
              <a:rPr lang="en-US" sz="2600" smtClean="0"/>
              <a:t>2</a:t>
            </a:r>
            <a:r>
              <a:rPr lang="en-US" sz="2600" baseline="30000" smtClean="0"/>
              <a:t>nd</a:t>
            </a:r>
            <a:r>
              <a:rPr lang="en-US" sz="2600" smtClean="0"/>
              <a:t> Law</a:t>
            </a:r>
          </a:p>
          <a:p>
            <a:pPr lvl="1" eaLnBrk="1" hangingPunct="1"/>
            <a:r>
              <a:rPr lang="en-US" sz="2200" smtClean="0"/>
              <a:t>The acceleration of an object as produced by a net force is directly proportional to the magnitude of the net force, in the same direction as the net force, and inversely proportional to the mass of the object. </a:t>
            </a:r>
          </a:p>
          <a:p>
            <a:pPr lvl="3" eaLnBrk="1" hangingPunct="1"/>
            <a:r>
              <a:rPr lang="en-US" sz="1800" smtClean="0"/>
              <a:t>What is the mathematical formula for this long paragraph?</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6435">
                                            <p:txEl>
                                              <p:pRg st="1" end="1"/>
                                            </p:txEl>
                                          </p:spTgt>
                                        </p:tgtEl>
                                        <p:attrNameLst>
                                          <p:attrName>style.visibility</p:attrName>
                                        </p:attrNameLst>
                                      </p:cBhvr>
                                      <p:to>
                                        <p:strVal val="visible"/>
                                      </p:to>
                                    </p:set>
                                    <p:animEffect transition="in" filter="blinds(horizontal)">
                                      <p:cBhvr>
                                        <p:cTn id="7" dur="500"/>
                                        <p:tgtEl>
                                          <p:spTgt spid="14643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46435">
                                            <p:txEl>
                                              <p:pRg st="2" end="2"/>
                                            </p:txEl>
                                          </p:spTgt>
                                        </p:tgtEl>
                                        <p:attrNameLst>
                                          <p:attrName>style.visibility</p:attrName>
                                        </p:attrNameLst>
                                      </p:cBhvr>
                                      <p:to>
                                        <p:strVal val="visible"/>
                                      </p:to>
                                    </p:set>
                                    <p:animEffect transition="in" filter="blinds(horizontal)">
                                      <p:cBhvr>
                                        <p:cTn id="12" dur="500"/>
                                        <p:tgtEl>
                                          <p:spTgt spid="14643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46435">
                                            <p:txEl>
                                              <p:pRg st="4" end="4"/>
                                            </p:txEl>
                                          </p:spTgt>
                                        </p:tgtEl>
                                        <p:attrNameLst>
                                          <p:attrName>style.visibility</p:attrName>
                                        </p:attrNameLst>
                                      </p:cBhvr>
                                      <p:to>
                                        <p:strVal val="visible"/>
                                      </p:to>
                                    </p:set>
                                    <p:animEffect transition="in" filter="blinds(horizontal)">
                                      <p:cBhvr>
                                        <p:cTn id="17" dur="500"/>
                                        <p:tgtEl>
                                          <p:spTgt spid="14643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46435">
                                            <p:txEl>
                                              <p:pRg st="5" end="5"/>
                                            </p:txEl>
                                          </p:spTgt>
                                        </p:tgtEl>
                                        <p:attrNameLst>
                                          <p:attrName>style.visibility</p:attrName>
                                        </p:attrNameLst>
                                      </p:cBhvr>
                                      <p:to>
                                        <p:strVal val="visible"/>
                                      </p:to>
                                    </p:set>
                                    <p:animEffect transition="in" filter="blinds(horizontal)">
                                      <p:cBhvr>
                                        <p:cTn id="22" dur="500"/>
                                        <p:tgtEl>
                                          <p:spTgt spid="1464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6"/>
          <p:cNvSpPr>
            <a:spLocks noGrp="1" noChangeArrowheads="1"/>
          </p:cNvSpPr>
          <p:nvPr>
            <p:ph type="title"/>
          </p:nvPr>
        </p:nvSpPr>
        <p:spPr/>
        <p:txBody>
          <a:bodyPr/>
          <a:lstStyle/>
          <a:p>
            <a:pPr eaLnBrk="1" hangingPunct="1"/>
            <a:r>
              <a:rPr lang="en-US" smtClean="0"/>
              <a:t>When Do We See These Laws Into Action?</a:t>
            </a:r>
          </a:p>
        </p:txBody>
      </p:sp>
      <p:pic>
        <p:nvPicPr>
          <p:cNvPr id="6147" name="Picture 7"/>
          <p:cNvPicPr>
            <a:picLocks noGrp="1" noChangeAspect="1" noChangeArrowheads="1"/>
          </p:cNvPicPr>
          <p:nvPr>
            <p:ph type="body" sz="half" idx="1"/>
          </p:nvPr>
        </p:nvPicPr>
        <p:blipFill>
          <a:blip r:embed="rId3" cstate="print"/>
          <a:srcRect/>
          <a:stretch>
            <a:fillRect/>
          </a:stretch>
        </p:blipFill>
        <p:spPr>
          <a:xfrm>
            <a:off x="2133600" y="4953000"/>
            <a:ext cx="4495800" cy="1330325"/>
          </a:xfrm>
        </p:spPr>
      </p:pic>
      <p:sp>
        <p:nvSpPr>
          <p:cNvPr id="164874" name="Rectangle 10"/>
          <p:cNvSpPr>
            <a:spLocks noGrp="1" noChangeArrowheads="1"/>
          </p:cNvSpPr>
          <p:nvPr>
            <p:ph type="body" sz="half" idx="2"/>
          </p:nvPr>
        </p:nvSpPr>
        <p:spPr>
          <a:xfrm>
            <a:off x="228600" y="1524000"/>
            <a:ext cx="7086600" cy="3505200"/>
          </a:xfrm>
        </p:spPr>
        <p:txBody>
          <a:bodyPr/>
          <a:lstStyle/>
          <a:p>
            <a:pPr eaLnBrk="1" hangingPunct="1"/>
            <a:r>
              <a:rPr lang="en-US" sz="2200" b="1" smtClean="0"/>
              <a:t>The 1</a:t>
            </a:r>
            <a:r>
              <a:rPr lang="en-US" sz="2200" b="1" baseline="30000" smtClean="0"/>
              <a:t>st</a:t>
            </a:r>
            <a:r>
              <a:rPr lang="en-US" sz="2200" b="1" smtClean="0"/>
              <a:t> and 2</a:t>
            </a:r>
            <a:r>
              <a:rPr lang="en-US" sz="2200" b="1" baseline="30000" smtClean="0"/>
              <a:t>nd</a:t>
            </a:r>
            <a:r>
              <a:rPr lang="en-US" sz="2200" b="1" smtClean="0"/>
              <a:t> law are put into action everyday!</a:t>
            </a:r>
          </a:p>
          <a:p>
            <a:pPr eaLnBrk="1" hangingPunct="1"/>
            <a:r>
              <a:rPr lang="en-US" sz="2200" smtClean="0"/>
              <a:t>What happens to the person when the car hits the brick wall?</a:t>
            </a:r>
          </a:p>
          <a:p>
            <a:pPr lvl="1" eaLnBrk="1" hangingPunct="1"/>
            <a:r>
              <a:rPr lang="en-US" sz="2000" smtClean="0"/>
              <a:t>According to the 1</a:t>
            </a:r>
            <a:r>
              <a:rPr lang="en-US" sz="2000" baseline="30000" smtClean="0"/>
              <a:t>st</a:t>
            </a:r>
            <a:r>
              <a:rPr lang="en-US" sz="2000" smtClean="0"/>
              <a:t> law, why does this happen?</a:t>
            </a:r>
          </a:p>
          <a:p>
            <a:pPr eaLnBrk="1" hangingPunct="1"/>
            <a:r>
              <a:rPr lang="en-US" sz="2200" smtClean="0"/>
              <a:t>What modern day technologies or safety features have been created to limit the effects of automobile accidents?</a:t>
            </a:r>
          </a:p>
          <a:p>
            <a:pPr lvl="1" eaLnBrk="1" hangingPunct="1"/>
            <a:r>
              <a:rPr lang="en-US" sz="2000" smtClean="0"/>
              <a:t>How do these technologies apply to Newton’s 2</a:t>
            </a:r>
            <a:r>
              <a:rPr lang="en-US" sz="2000" baseline="30000" smtClean="0"/>
              <a:t>nd</a:t>
            </a:r>
            <a:r>
              <a:rPr lang="en-US" sz="2000" smtClean="0"/>
              <a:t> law?</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4874">
                                            <p:txEl>
                                              <p:pRg st="2" end="2"/>
                                            </p:txEl>
                                          </p:spTgt>
                                        </p:tgtEl>
                                        <p:attrNameLst>
                                          <p:attrName>style.visibility</p:attrName>
                                        </p:attrNameLst>
                                      </p:cBhvr>
                                      <p:to>
                                        <p:strVal val="visible"/>
                                      </p:to>
                                    </p:set>
                                    <p:anim calcmode="lin" valueType="num">
                                      <p:cBhvr additive="base">
                                        <p:cTn id="7" dur="500" fill="hold"/>
                                        <p:tgtEl>
                                          <p:spTgt spid="16487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487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4874">
                                            <p:txEl>
                                              <p:pRg st="3" end="3"/>
                                            </p:txEl>
                                          </p:spTgt>
                                        </p:tgtEl>
                                        <p:attrNameLst>
                                          <p:attrName>style.visibility</p:attrName>
                                        </p:attrNameLst>
                                      </p:cBhvr>
                                      <p:to>
                                        <p:strVal val="visible"/>
                                      </p:to>
                                    </p:set>
                                    <p:anim calcmode="lin" valueType="num">
                                      <p:cBhvr additive="base">
                                        <p:cTn id="13" dur="500" fill="hold"/>
                                        <p:tgtEl>
                                          <p:spTgt spid="164874">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487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4874">
                                            <p:txEl>
                                              <p:pRg st="4" end="4"/>
                                            </p:txEl>
                                          </p:spTgt>
                                        </p:tgtEl>
                                        <p:attrNameLst>
                                          <p:attrName>style.visibility</p:attrName>
                                        </p:attrNameLst>
                                      </p:cBhvr>
                                      <p:to>
                                        <p:strVal val="visible"/>
                                      </p:to>
                                    </p:set>
                                    <p:anim calcmode="lin" valueType="num">
                                      <p:cBhvr additive="base">
                                        <p:cTn id="19" dur="500" fill="hold"/>
                                        <p:tgtEl>
                                          <p:spTgt spid="16487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487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74"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mtClean="0"/>
              <a:t>Newton’s 1</a:t>
            </a:r>
            <a:r>
              <a:rPr lang="en-US" baseline="30000" smtClean="0"/>
              <a:t>st</a:t>
            </a:r>
            <a:r>
              <a:rPr lang="en-US" smtClean="0"/>
              <a:t> Law Explained</a:t>
            </a:r>
          </a:p>
        </p:txBody>
      </p:sp>
      <p:sp>
        <p:nvSpPr>
          <p:cNvPr id="125955" name="Rectangle 3"/>
          <p:cNvSpPr>
            <a:spLocks noGrp="1" noChangeArrowheads="1"/>
          </p:cNvSpPr>
          <p:nvPr>
            <p:ph type="body" sz="half" idx="1"/>
          </p:nvPr>
        </p:nvSpPr>
        <p:spPr>
          <a:xfrm>
            <a:off x="457200" y="1600200"/>
            <a:ext cx="4038600" cy="2057400"/>
          </a:xfrm>
        </p:spPr>
        <p:txBody>
          <a:bodyPr/>
          <a:lstStyle/>
          <a:p>
            <a:pPr eaLnBrk="1" hangingPunct="1"/>
            <a:r>
              <a:rPr lang="en-US" sz="2600" dirty="0" smtClean="0"/>
              <a:t>Predicts the behavior of stationary objects</a:t>
            </a:r>
          </a:p>
          <a:p>
            <a:pPr eaLnBrk="1" hangingPunct="1"/>
            <a:r>
              <a:rPr lang="en-US" sz="2600" dirty="0" smtClean="0"/>
              <a:t>Predicts the behavior of objects in motion</a:t>
            </a:r>
          </a:p>
          <a:p>
            <a:pPr eaLnBrk="1" hangingPunct="1"/>
            <a:endParaRPr lang="en-US" sz="2600" dirty="0" smtClean="0"/>
          </a:p>
          <a:p>
            <a:pPr eaLnBrk="1" hangingPunct="1"/>
            <a:endParaRPr lang="en-US" sz="2600" dirty="0" smtClean="0"/>
          </a:p>
        </p:txBody>
      </p:sp>
      <p:pic>
        <p:nvPicPr>
          <p:cNvPr id="125962" name="Picture 10" descr="1stlaweq"/>
          <p:cNvPicPr>
            <a:picLocks noGrp="1" noChangeAspect="1" noChangeArrowheads="1"/>
          </p:cNvPicPr>
          <p:nvPr>
            <p:ph sz="quarter" idx="2"/>
          </p:nvPr>
        </p:nvPicPr>
        <p:blipFill>
          <a:blip r:embed="rId3" cstate="print"/>
          <a:srcRect/>
          <a:stretch>
            <a:fillRect/>
          </a:stretch>
        </p:blipFill>
        <p:spPr>
          <a:xfrm>
            <a:off x="4724400" y="3276600"/>
            <a:ext cx="4419600" cy="3052763"/>
          </a:xfrm>
          <a:noFill/>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25955">
                                            <p:txEl>
                                              <p:pRg st="0" end="0"/>
                                            </p:txEl>
                                          </p:spTgt>
                                        </p:tgtEl>
                                        <p:attrNameLst>
                                          <p:attrName>style.visibility</p:attrName>
                                        </p:attrNameLst>
                                      </p:cBhvr>
                                      <p:to>
                                        <p:strVal val="visible"/>
                                      </p:to>
                                    </p:set>
                                    <p:animEffect transition="in" filter="checkerboard(across)">
                                      <p:cBhvr>
                                        <p:cTn id="7" dur="500"/>
                                        <p:tgtEl>
                                          <p:spTgt spid="1259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25955">
                                            <p:txEl>
                                              <p:pRg st="1" end="1"/>
                                            </p:txEl>
                                          </p:spTgt>
                                        </p:tgtEl>
                                        <p:attrNameLst>
                                          <p:attrName>style.visibility</p:attrName>
                                        </p:attrNameLst>
                                      </p:cBhvr>
                                      <p:to>
                                        <p:strVal val="visible"/>
                                      </p:to>
                                    </p:set>
                                    <p:animEffect transition="in" filter="checkerboard(across)">
                                      <p:cBhvr>
                                        <p:cTn id="12" dur="500"/>
                                        <p:tgtEl>
                                          <p:spTgt spid="1259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25962"/>
                                        </p:tgtEl>
                                        <p:attrNameLst>
                                          <p:attrName>style.visibility</p:attrName>
                                        </p:attrNameLst>
                                      </p:cBhvr>
                                      <p:to>
                                        <p:strVal val="visible"/>
                                      </p:to>
                                    </p:set>
                                    <p:animEffect transition="in" filter="slide(fromBottom)">
                                      <p:cBhvr>
                                        <p:cTn id="17" dur="500"/>
                                        <p:tgtEl>
                                          <p:spTgt spid="1259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5"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mtClean="0"/>
              <a:t>Newton’s 1</a:t>
            </a:r>
            <a:r>
              <a:rPr lang="en-US" baseline="30000" smtClean="0"/>
              <a:t>st</a:t>
            </a:r>
            <a:r>
              <a:rPr lang="en-US" smtClean="0"/>
              <a:t> Law Explained</a:t>
            </a:r>
            <a:br>
              <a:rPr lang="en-US" smtClean="0"/>
            </a:br>
            <a:r>
              <a:rPr lang="en-US" smtClean="0"/>
              <a:t>Balanced Force	</a:t>
            </a:r>
          </a:p>
        </p:txBody>
      </p:sp>
      <p:sp>
        <p:nvSpPr>
          <p:cNvPr id="128003" name="Rectangle 3"/>
          <p:cNvSpPr>
            <a:spLocks noGrp="1" noChangeArrowheads="1"/>
          </p:cNvSpPr>
          <p:nvPr>
            <p:ph type="body" sz="half" idx="1"/>
          </p:nvPr>
        </p:nvSpPr>
        <p:spPr/>
        <p:txBody>
          <a:bodyPr/>
          <a:lstStyle/>
          <a:p>
            <a:pPr eaLnBrk="1" hangingPunct="1"/>
            <a:r>
              <a:rPr lang="en-US" sz="2600" smtClean="0"/>
              <a:t>Objects will keep “doing what they’re doing” until they are acted upon by unbalanced force.</a:t>
            </a:r>
          </a:p>
          <a:p>
            <a:pPr eaLnBrk="1" hangingPunct="1"/>
            <a:r>
              <a:rPr lang="en-US" sz="2600" smtClean="0"/>
              <a:t>A Balanced Object</a:t>
            </a:r>
          </a:p>
          <a:p>
            <a:pPr lvl="1" eaLnBrk="1" hangingPunct="1"/>
            <a:r>
              <a:rPr lang="en-US" sz="2200" smtClean="0"/>
              <a:t>Consider a Physics book at rest on a table top.</a:t>
            </a:r>
          </a:p>
          <a:p>
            <a:pPr eaLnBrk="1" hangingPunct="1">
              <a:buFont typeface="Wingdings" pitchFamily="2" charset="2"/>
              <a:buNone/>
            </a:pPr>
            <a:endParaRPr lang="en-US" sz="2600" smtClean="0"/>
          </a:p>
          <a:p>
            <a:pPr lvl="1" eaLnBrk="1" hangingPunct="1"/>
            <a:endParaRPr lang="en-US" sz="2200" smtClean="0"/>
          </a:p>
        </p:txBody>
      </p:sp>
      <p:pic>
        <p:nvPicPr>
          <p:cNvPr id="128007" name="Picture 7" descr="physicsbook"/>
          <p:cNvPicPr>
            <a:picLocks noGrp="1" noChangeAspect="1" noChangeArrowheads="1"/>
          </p:cNvPicPr>
          <p:nvPr>
            <p:ph sz="half" idx="2"/>
          </p:nvPr>
        </p:nvPicPr>
        <p:blipFill>
          <a:blip r:embed="rId3" cstate="print"/>
          <a:srcRect/>
          <a:stretch>
            <a:fillRect/>
          </a:stretch>
        </p:blipFill>
        <p:spPr>
          <a:xfrm>
            <a:off x="4419600" y="2819400"/>
            <a:ext cx="4457700" cy="2474913"/>
          </a:xfrm>
          <a:noFill/>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80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800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128003">
                                            <p:txEl>
                                              <p:pRg st="2" end="2"/>
                                            </p:txEl>
                                          </p:spTgt>
                                        </p:tgtEl>
                                        <p:attrNameLst>
                                          <p:attrName>style.visibility</p:attrName>
                                        </p:attrNameLst>
                                      </p:cBhvr>
                                      <p:to>
                                        <p:strVal val="visible"/>
                                      </p:to>
                                    </p:set>
                                  </p:childTnLst>
                                </p:cTn>
                              </p:par>
                            </p:childTnLst>
                          </p:cTn>
                        </p:par>
                        <p:par>
                          <p:cTn id="13" fill="hold">
                            <p:stCondLst>
                              <p:cond delay="500"/>
                            </p:stCondLst>
                            <p:childTnLst>
                              <p:par>
                                <p:cTn id="14" presetID="16" presetClass="entr" presetSubtype="26" fill="hold" nodeType="afterEffect">
                                  <p:stCondLst>
                                    <p:cond delay="0"/>
                                  </p:stCondLst>
                                  <p:childTnLst>
                                    <p:set>
                                      <p:cBhvr>
                                        <p:cTn id="15" dur="1" fill="hold">
                                          <p:stCondLst>
                                            <p:cond delay="0"/>
                                          </p:stCondLst>
                                        </p:cTn>
                                        <p:tgtEl>
                                          <p:spTgt spid="128007"/>
                                        </p:tgtEl>
                                        <p:attrNameLst>
                                          <p:attrName>style.visibility</p:attrName>
                                        </p:attrNameLst>
                                      </p:cBhvr>
                                      <p:to>
                                        <p:strVal val="visible"/>
                                      </p:to>
                                    </p:set>
                                    <p:animEffect transition="in" filter="barn(inHorizontal)">
                                      <p:cBhvr>
                                        <p:cTn id="16" dur="500"/>
                                        <p:tgtEl>
                                          <p:spTgt spid="1280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4"/>
          <p:cNvSpPr>
            <a:spLocks noGrp="1" noChangeArrowheads="1"/>
          </p:cNvSpPr>
          <p:nvPr>
            <p:ph type="title"/>
          </p:nvPr>
        </p:nvSpPr>
        <p:spPr/>
        <p:txBody>
          <a:bodyPr/>
          <a:lstStyle/>
          <a:p>
            <a:pPr eaLnBrk="1" hangingPunct="1"/>
            <a:r>
              <a:rPr lang="en-US" smtClean="0"/>
              <a:t>Newton’s 1</a:t>
            </a:r>
            <a:r>
              <a:rPr lang="en-US" baseline="30000" smtClean="0"/>
              <a:t>st</a:t>
            </a:r>
            <a:r>
              <a:rPr lang="en-US" smtClean="0"/>
              <a:t> Law Explained Unbalanced Force</a:t>
            </a:r>
          </a:p>
        </p:txBody>
      </p:sp>
      <p:sp>
        <p:nvSpPr>
          <p:cNvPr id="131077" name="Rectangle 5"/>
          <p:cNvSpPr>
            <a:spLocks noGrp="1" noChangeArrowheads="1"/>
          </p:cNvSpPr>
          <p:nvPr>
            <p:ph type="body" sz="half" idx="1"/>
          </p:nvPr>
        </p:nvSpPr>
        <p:spPr/>
        <p:txBody>
          <a:bodyPr/>
          <a:lstStyle/>
          <a:p>
            <a:pPr eaLnBrk="1" hangingPunct="1">
              <a:lnSpc>
                <a:spcPct val="90000"/>
              </a:lnSpc>
            </a:pPr>
            <a:r>
              <a:rPr lang="en-US" sz="2600" smtClean="0"/>
              <a:t>An Unbalanced Object</a:t>
            </a:r>
          </a:p>
          <a:p>
            <a:pPr lvl="1" eaLnBrk="1" hangingPunct="1">
              <a:lnSpc>
                <a:spcPct val="90000"/>
              </a:lnSpc>
            </a:pPr>
            <a:r>
              <a:rPr lang="en-US" sz="2200" smtClean="0"/>
              <a:t>Consider the Physics textbook with an unbalanced force acting upon it.</a:t>
            </a:r>
          </a:p>
          <a:p>
            <a:pPr eaLnBrk="1" hangingPunct="1">
              <a:lnSpc>
                <a:spcPct val="90000"/>
              </a:lnSpc>
            </a:pPr>
            <a:r>
              <a:rPr lang="en-US" sz="2600" smtClean="0">
                <a:solidFill>
                  <a:schemeClr val="tx2"/>
                </a:solidFill>
              </a:rPr>
              <a:t>What caused it to move?</a:t>
            </a:r>
          </a:p>
          <a:p>
            <a:pPr eaLnBrk="1" hangingPunct="1">
              <a:lnSpc>
                <a:spcPct val="90000"/>
              </a:lnSpc>
            </a:pPr>
            <a:r>
              <a:rPr lang="en-US" sz="2600" smtClean="0">
                <a:solidFill>
                  <a:schemeClr val="tx2"/>
                </a:solidFill>
              </a:rPr>
              <a:t>Which force is unbalanced?</a:t>
            </a:r>
          </a:p>
          <a:p>
            <a:pPr eaLnBrk="1" hangingPunct="1">
              <a:lnSpc>
                <a:spcPct val="90000"/>
              </a:lnSpc>
            </a:pPr>
            <a:r>
              <a:rPr lang="en-US" sz="2600" smtClean="0"/>
              <a:t>NOT at equilibrium = acceleration</a:t>
            </a:r>
          </a:p>
        </p:txBody>
      </p:sp>
      <p:pic>
        <p:nvPicPr>
          <p:cNvPr id="131083" name="Picture 11" descr="physicsbook2"/>
          <p:cNvPicPr>
            <a:picLocks noGrp="1" noChangeAspect="1" noChangeArrowheads="1"/>
          </p:cNvPicPr>
          <p:nvPr>
            <p:ph sz="half" idx="2"/>
          </p:nvPr>
        </p:nvPicPr>
        <p:blipFill>
          <a:blip r:embed="rId3" cstate="print"/>
          <a:srcRect/>
          <a:stretch>
            <a:fillRect/>
          </a:stretch>
        </p:blipFill>
        <p:spPr>
          <a:xfrm>
            <a:off x="4267200" y="2628900"/>
            <a:ext cx="4648200" cy="2678113"/>
          </a:xfrm>
          <a:noFill/>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1083"/>
                                        </p:tgtEl>
                                        <p:attrNameLst>
                                          <p:attrName>style.visibility</p:attrName>
                                        </p:attrNameLst>
                                      </p:cBhvr>
                                      <p:to>
                                        <p:strVal val="visible"/>
                                      </p:to>
                                    </p:set>
                                    <p:animEffect transition="in" filter="wipe(down)">
                                      <p:cBhvr>
                                        <p:cTn id="7" dur="500"/>
                                        <p:tgtEl>
                                          <p:spTgt spid="13108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31077">
                                            <p:txEl>
                                              <p:pRg st="0" end="0"/>
                                            </p:txEl>
                                          </p:spTgt>
                                        </p:tgtEl>
                                        <p:attrNameLst>
                                          <p:attrName>style.visibility</p:attrName>
                                        </p:attrNameLst>
                                      </p:cBhvr>
                                      <p:to>
                                        <p:strVal val="visible"/>
                                      </p:to>
                                    </p:set>
                                    <p:anim calcmode="lin" valueType="num">
                                      <p:cBhvr additive="base">
                                        <p:cTn id="12" dur="500" fill="hold"/>
                                        <p:tgtEl>
                                          <p:spTgt spid="131077">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31077">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31077">
                                            <p:txEl>
                                              <p:pRg st="1" end="1"/>
                                            </p:txEl>
                                          </p:spTgt>
                                        </p:tgtEl>
                                        <p:attrNameLst>
                                          <p:attrName>style.visibility</p:attrName>
                                        </p:attrNameLst>
                                      </p:cBhvr>
                                      <p:to>
                                        <p:strVal val="visible"/>
                                      </p:to>
                                    </p:set>
                                    <p:anim calcmode="lin" valueType="num">
                                      <p:cBhvr additive="base">
                                        <p:cTn id="16" dur="500" fill="hold"/>
                                        <p:tgtEl>
                                          <p:spTgt spid="131077">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13107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31077">
                                            <p:txEl>
                                              <p:pRg st="2" end="2"/>
                                            </p:txEl>
                                          </p:spTgt>
                                        </p:tgtEl>
                                        <p:attrNameLst>
                                          <p:attrName>style.visibility</p:attrName>
                                        </p:attrNameLst>
                                      </p:cBhvr>
                                      <p:to>
                                        <p:strVal val="visible"/>
                                      </p:to>
                                    </p:set>
                                    <p:anim calcmode="lin" valueType="num">
                                      <p:cBhvr additive="base">
                                        <p:cTn id="22" dur="500" fill="hold"/>
                                        <p:tgtEl>
                                          <p:spTgt spid="131077">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3107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31077">
                                            <p:txEl>
                                              <p:pRg st="3" end="3"/>
                                            </p:txEl>
                                          </p:spTgt>
                                        </p:tgtEl>
                                        <p:attrNameLst>
                                          <p:attrName>style.visibility</p:attrName>
                                        </p:attrNameLst>
                                      </p:cBhvr>
                                      <p:to>
                                        <p:strVal val="visible"/>
                                      </p:to>
                                    </p:set>
                                    <p:anim calcmode="lin" valueType="num">
                                      <p:cBhvr additive="base">
                                        <p:cTn id="28" dur="500" fill="hold"/>
                                        <p:tgtEl>
                                          <p:spTgt spid="131077">
                                            <p:txEl>
                                              <p:pRg st="3" end="3"/>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3107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31077">
                                            <p:txEl>
                                              <p:pRg st="4" end="4"/>
                                            </p:txEl>
                                          </p:spTgt>
                                        </p:tgtEl>
                                        <p:attrNameLst>
                                          <p:attrName>style.visibility</p:attrName>
                                        </p:attrNameLst>
                                      </p:cBhvr>
                                      <p:to>
                                        <p:strVal val="visible"/>
                                      </p:to>
                                    </p:set>
                                    <p:anim calcmode="lin" valueType="num">
                                      <p:cBhvr additive="base">
                                        <p:cTn id="34" dur="500" fill="hold"/>
                                        <p:tgtEl>
                                          <p:spTgt spid="131077">
                                            <p:txEl>
                                              <p:pRg st="4" end="4"/>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13107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7"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28600"/>
            <a:ext cx="7543800" cy="1295400"/>
          </a:xfrm>
        </p:spPr>
        <p:txBody>
          <a:bodyPr/>
          <a:lstStyle/>
          <a:p>
            <a:pPr eaLnBrk="1" hangingPunct="1"/>
            <a:r>
              <a:rPr lang="en-US" smtClean="0"/>
              <a:t>Determining “Balanced” or “Unbalanced” Forces</a:t>
            </a:r>
          </a:p>
        </p:txBody>
      </p:sp>
      <p:sp>
        <p:nvSpPr>
          <p:cNvPr id="134147" name="Rectangle 3"/>
          <p:cNvSpPr>
            <a:spLocks noGrp="1" noChangeArrowheads="1"/>
          </p:cNvSpPr>
          <p:nvPr>
            <p:ph type="body" idx="1"/>
          </p:nvPr>
        </p:nvSpPr>
        <p:spPr/>
        <p:txBody>
          <a:bodyPr/>
          <a:lstStyle/>
          <a:p>
            <a:pPr eaLnBrk="1" hangingPunct="1"/>
            <a:r>
              <a:rPr lang="en-US" smtClean="0"/>
              <a:t>Which forces are acting upon the object and in what direction?</a:t>
            </a:r>
          </a:p>
          <a:p>
            <a:pPr lvl="1" eaLnBrk="1" hangingPunct="1"/>
            <a:r>
              <a:rPr lang="en-US" smtClean="0"/>
              <a:t>Two individual forces are of equal magnitude and opposite in direction = balanced.</a:t>
            </a:r>
          </a:p>
          <a:p>
            <a:pPr lvl="1" eaLnBrk="1" hangingPunct="1"/>
            <a:r>
              <a:rPr lang="en-US" smtClean="0"/>
              <a:t>An individual force acting on the object which is not of equal magnitude OR not in the opposite direction of another force = unbalanced.</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4147">
                                            <p:txEl>
                                              <p:pRg st="0" end="0"/>
                                            </p:txEl>
                                          </p:spTgt>
                                        </p:tgtEl>
                                        <p:attrNameLst>
                                          <p:attrName>style.visibility</p:attrName>
                                        </p:attrNameLst>
                                      </p:cBhvr>
                                      <p:to>
                                        <p:strVal val="visible"/>
                                      </p:to>
                                    </p:set>
                                    <p:anim calcmode="lin" valueType="num">
                                      <p:cBhvr additive="base">
                                        <p:cTn id="7" dur="500" fill="hold"/>
                                        <p:tgtEl>
                                          <p:spTgt spid="1341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41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4147">
                                            <p:txEl>
                                              <p:pRg st="1" end="1"/>
                                            </p:txEl>
                                          </p:spTgt>
                                        </p:tgtEl>
                                        <p:attrNameLst>
                                          <p:attrName>style.visibility</p:attrName>
                                        </p:attrNameLst>
                                      </p:cBhvr>
                                      <p:to>
                                        <p:strVal val="visible"/>
                                      </p:to>
                                    </p:set>
                                    <p:anim calcmode="lin" valueType="num">
                                      <p:cBhvr additive="base">
                                        <p:cTn id="13" dur="500" fill="hold"/>
                                        <p:tgtEl>
                                          <p:spTgt spid="13414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41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4147">
                                            <p:txEl>
                                              <p:pRg st="2" end="2"/>
                                            </p:txEl>
                                          </p:spTgt>
                                        </p:tgtEl>
                                        <p:attrNameLst>
                                          <p:attrName>style.visibility</p:attrName>
                                        </p:attrNameLst>
                                      </p:cBhvr>
                                      <p:to>
                                        <p:strVal val="visible"/>
                                      </p:to>
                                    </p:set>
                                    <p:anim calcmode="lin" valueType="num">
                                      <p:cBhvr additive="base">
                                        <p:cTn id="19" dur="500" fill="hold"/>
                                        <p:tgtEl>
                                          <p:spTgt spid="13414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414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7"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smtClean="0"/>
              <a:t>Newton’s 1</a:t>
            </a:r>
            <a:r>
              <a:rPr lang="en-US" baseline="30000" smtClean="0"/>
              <a:t>st</a:t>
            </a:r>
            <a:r>
              <a:rPr lang="en-US" smtClean="0"/>
              <a:t> Law Explained</a:t>
            </a:r>
            <a:br>
              <a:rPr lang="en-US" smtClean="0"/>
            </a:br>
            <a:r>
              <a:rPr lang="en-US" smtClean="0"/>
              <a:t>“Law of Inertia”</a:t>
            </a:r>
          </a:p>
        </p:txBody>
      </p:sp>
      <p:sp>
        <p:nvSpPr>
          <p:cNvPr id="136195" name="Rectangle 3"/>
          <p:cNvSpPr>
            <a:spLocks noGrp="1" noChangeArrowheads="1"/>
          </p:cNvSpPr>
          <p:nvPr>
            <p:ph type="body" sz="half" idx="1"/>
          </p:nvPr>
        </p:nvSpPr>
        <p:spPr/>
        <p:txBody>
          <a:bodyPr/>
          <a:lstStyle/>
          <a:p>
            <a:pPr eaLnBrk="1" hangingPunct="1">
              <a:lnSpc>
                <a:spcPct val="90000"/>
              </a:lnSpc>
            </a:pPr>
            <a:r>
              <a:rPr lang="en-US" sz="2200" smtClean="0"/>
              <a:t>Newton’s 1</a:t>
            </a:r>
            <a:r>
              <a:rPr lang="en-US" sz="2200" baseline="30000" smtClean="0"/>
              <a:t>st</a:t>
            </a:r>
            <a:r>
              <a:rPr lang="en-US" sz="2200" smtClean="0"/>
              <a:t> Law = Law of Inertia</a:t>
            </a:r>
          </a:p>
          <a:p>
            <a:pPr eaLnBrk="1" hangingPunct="1">
              <a:lnSpc>
                <a:spcPct val="90000"/>
              </a:lnSpc>
            </a:pPr>
            <a:r>
              <a:rPr lang="en-US" sz="2200" smtClean="0"/>
              <a:t>Inertia = the resistance an object has to a change in its state of motion. </a:t>
            </a:r>
          </a:p>
          <a:p>
            <a:pPr eaLnBrk="1" hangingPunct="1">
              <a:lnSpc>
                <a:spcPct val="90000"/>
              </a:lnSpc>
            </a:pPr>
            <a:r>
              <a:rPr lang="en-US" sz="2200" smtClean="0"/>
              <a:t>Newton &amp; Galileo</a:t>
            </a:r>
          </a:p>
          <a:p>
            <a:pPr lvl="1" eaLnBrk="1" hangingPunct="1">
              <a:lnSpc>
                <a:spcPct val="90000"/>
              </a:lnSpc>
            </a:pPr>
            <a:r>
              <a:rPr lang="en-US" sz="2000" smtClean="0"/>
              <a:t>A force is NOT required to keep a moving object in motion, it is a force which brings a moving object to rest.</a:t>
            </a:r>
          </a:p>
          <a:p>
            <a:pPr eaLnBrk="1" hangingPunct="1">
              <a:lnSpc>
                <a:spcPct val="90000"/>
              </a:lnSpc>
            </a:pPr>
            <a:r>
              <a:rPr lang="en-US" sz="2200" smtClean="0">
                <a:solidFill>
                  <a:schemeClr val="tx2"/>
                </a:solidFill>
              </a:rPr>
              <a:t>What if there were no friction?</a:t>
            </a:r>
          </a:p>
          <a:p>
            <a:pPr lvl="1" eaLnBrk="1" hangingPunct="1">
              <a:lnSpc>
                <a:spcPct val="90000"/>
              </a:lnSpc>
            </a:pPr>
            <a:endParaRPr lang="en-US" sz="2200" smtClean="0">
              <a:solidFill>
                <a:schemeClr val="tx2"/>
              </a:solidFill>
            </a:endParaRPr>
          </a:p>
        </p:txBody>
      </p:sp>
      <p:pic>
        <p:nvPicPr>
          <p:cNvPr id="136200" name="Picture 8" descr="physicsbook3"/>
          <p:cNvPicPr>
            <a:picLocks noGrp="1" noChangeAspect="1" noChangeArrowheads="1"/>
          </p:cNvPicPr>
          <p:nvPr>
            <p:ph sz="half" idx="2"/>
          </p:nvPr>
        </p:nvPicPr>
        <p:blipFill>
          <a:blip r:embed="rId3" cstate="print"/>
          <a:srcRect/>
          <a:stretch>
            <a:fillRect/>
          </a:stretch>
        </p:blipFill>
        <p:spPr>
          <a:xfrm>
            <a:off x="4724400" y="3349625"/>
            <a:ext cx="4191000" cy="1071563"/>
          </a:xfrm>
          <a:noFill/>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136200"/>
                                        </p:tgtEl>
                                        <p:attrNameLst>
                                          <p:attrName>style.visibility</p:attrName>
                                        </p:attrNameLst>
                                      </p:cBhvr>
                                      <p:to>
                                        <p:strVal val="visible"/>
                                      </p:to>
                                    </p:set>
                                    <p:animEffect transition="in" filter="blinds(horizontal)">
                                      <p:cBhvr>
                                        <p:cTn id="7" dur="500"/>
                                        <p:tgtEl>
                                          <p:spTgt spid="13620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36195">
                                            <p:txEl>
                                              <p:pRg st="0" end="0"/>
                                            </p:txEl>
                                          </p:spTgt>
                                        </p:tgtEl>
                                        <p:attrNameLst>
                                          <p:attrName>style.visibility</p:attrName>
                                        </p:attrNameLst>
                                      </p:cBhvr>
                                      <p:to>
                                        <p:strVal val="visible"/>
                                      </p:to>
                                    </p:set>
                                    <p:anim calcmode="lin" valueType="num">
                                      <p:cBhvr additive="base">
                                        <p:cTn id="12" dur="500" fill="hold"/>
                                        <p:tgtEl>
                                          <p:spTgt spid="136195">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36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36195">
                                            <p:txEl>
                                              <p:pRg st="1" end="1"/>
                                            </p:txEl>
                                          </p:spTgt>
                                        </p:tgtEl>
                                        <p:attrNameLst>
                                          <p:attrName>style.visibility</p:attrName>
                                        </p:attrNameLst>
                                      </p:cBhvr>
                                      <p:to>
                                        <p:strVal val="visible"/>
                                      </p:to>
                                    </p:set>
                                    <p:anim calcmode="lin" valueType="num">
                                      <p:cBhvr additive="base">
                                        <p:cTn id="18" dur="500" fill="hold"/>
                                        <p:tgtEl>
                                          <p:spTgt spid="136195">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36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36195">
                                            <p:txEl>
                                              <p:pRg st="2" end="2"/>
                                            </p:txEl>
                                          </p:spTgt>
                                        </p:tgtEl>
                                        <p:attrNameLst>
                                          <p:attrName>style.visibility</p:attrName>
                                        </p:attrNameLst>
                                      </p:cBhvr>
                                      <p:to>
                                        <p:strVal val="visible"/>
                                      </p:to>
                                    </p:set>
                                    <p:anim calcmode="lin" valueType="num">
                                      <p:cBhvr additive="base">
                                        <p:cTn id="24" dur="500" fill="hold"/>
                                        <p:tgtEl>
                                          <p:spTgt spid="136195">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36195">
                                            <p:txEl>
                                              <p:pRg st="2" end="2"/>
                                            </p:txEl>
                                          </p:spTgt>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36195">
                                            <p:txEl>
                                              <p:pRg st="3" end="3"/>
                                            </p:txEl>
                                          </p:spTgt>
                                        </p:tgtEl>
                                        <p:attrNameLst>
                                          <p:attrName>style.visibility</p:attrName>
                                        </p:attrNameLst>
                                      </p:cBhvr>
                                      <p:to>
                                        <p:strVal val="visible"/>
                                      </p:to>
                                    </p:set>
                                    <p:anim calcmode="lin" valueType="num">
                                      <p:cBhvr additive="base">
                                        <p:cTn id="28" dur="500" fill="hold"/>
                                        <p:tgtEl>
                                          <p:spTgt spid="136195">
                                            <p:txEl>
                                              <p:pRg st="3" end="3"/>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361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36195">
                                            <p:txEl>
                                              <p:pRg st="4" end="4"/>
                                            </p:txEl>
                                          </p:spTgt>
                                        </p:tgtEl>
                                        <p:attrNameLst>
                                          <p:attrName>style.visibility</p:attrName>
                                        </p:attrNameLst>
                                      </p:cBhvr>
                                      <p:to>
                                        <p:strVal val="visible"/>
                                      </p:to>
                                    </p:set>
                                    <p:anim calcmode="lin" valueType="num">
                                      <p:cBhvr additive="base">
                                        <p:cTn id="34" dur="500" fill="hold"/>
                                        <p:tgtEl>
                                          <p:spTgt spid="136195">
                                            <p:txEl>
                                              <p:pRg st="4" end="4"/>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13619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5"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mtClean="0"/>
              <a:t>Newton’s 1</a:t>
            </a:r>
            <a:r>
              <a:rPr lang="en-US" baseline="30000" smtClean="0"/>
              <a:t>st</a:t>
            </a:r>
            <a:r>
              <a:rPr lang="en-US" smtClean="0"/>
              <a:t> Law Explained</a:t>
            </a:r>
            <a:br>
              <a:rPr lang="en-US" smtClean="0"/>
            </a:br>
            <a:r>
              <a:rPr lang="en-US" smtClean="0"/>
              <a:t>“Law of Inertia”</a:t>
            </a:r>
          </a:p>
        </p:txBody>
      </p:sp>
      <p:sp>
        <p:nvSpPr>
          <p:cNvPr id="138243" name="Rectangle 3"/>
          <p:cNvSpPr>
            <a:spLocks noGrp="1" noChangeArrowheads="1"/>
          </p:cNvSpPr>
          <p:nvPr>
            <p:ph type="body" sz="half" idx="1"/>
          </p:nvPr>
        </p:nvSpPr>
        <p:spPr>
          <a:xfrm>
            <a:off x="457200" y="1752600"/>
            <a:ext cx="4495800" cy="4411663"/>
          </a:xfrm>
        </p:spPr>
        <p:txBody>
          <a:bodyPr/>
          <a:lstStyle/>
          <a:p>
            <a:pPr eaLnBrk="1" hangingPunct="1"/>
            <a:r>
              <a:rPr lang="en-US" sz="2600" smtClean="0"/>
              <a:t>All objects have inertia</a:t>
            </a:r>
          </a:p>
          <a:p>
            <a:pPr eaLnBrk="1" hangingPunct="1"/>
            <a:r>
              <a:rPr lang="en-US" sz="2600" smtClean="0">
                <a:solidFill>
                  <a:schemeClr val="tx2"/>
                </a:solidFill>
              </a:rPr>
              <a:t>Do some objects have more of a tendency to resist changes than others?</a:t>
            </a:r>
          </a:p>
          <a:p>
            <a:pPr eaLnBrk="1" hangingPunct="1"/>
            <a:r>
              <a:rPr lang="en-US" sz="2600" smtClean="0"/>
              <a:t>The inertia of an object depends upon the object’s mass.</a:t>
            </a:r>
          </a:p>
          <a:p>
            <a:pPr lvl="1" eaLnBrk="1" hangingPunct="1"/>
            <a:r>
              <a:rPr lang="en-US" sz="2200" smtClean="0"/>
              <a:t>More mass = more inertia</a:t>
            </a:r>
          </a:p>
          <a:p>
            <a:pPr lvl="1" eaLnBrk="1" hangingPunct="1"/>
            <a:r>
              <a:rPr lang="en-US" sz="2200" smtClean="0"/>
              <a:t>(Bricks)</a:t>
            </a:r>
          </a:p>
          <a:p>
            <a:pPr lvl="1" eaLnBrk="1" hangingPunct="1"/>
            <a:endParaRPr lang="en-US" sz="2200" smtClean="0"/>
          </a:p>
        </p:txBody>
      </p:sp>
      <p:pic>
        <p:nvPicPr>
          <p:cNvPr id="138244" name="Picture 4" descr="elephant"/>
          <p:cNvPicPr>
            <a:picLocks noGrp="1" noChangeAspect="1" noChangeArrowheads="1"/>
          </p:cNvPicPr>
          <p:nvPr>
            <p:ph sz="half" idx="2"/>
          </p:nvPr>
        </p:nvPicPr>
        <p:blipFill>
          <a:blip r:embed="rId3" cstate="print"/>
          <a:srcRect/>
          <a:stretch>
            <a:fillRect/>
          </a:stretch>
        </p:blipFill>
        <p:spPr>
          <a:xfrm>
            <a:off x="5181600" y="1676400"/>
            <a:ext cx="2995613" cy="4038600"/>
          </a:xfrm>
          <a:noFill/>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8243">
                                            <p:txEl>
                                              <p:pRg st="0" end="0"/>
                                            </p:txEl>
                                          </p:spTgt>
                                        </p:tgtEl>
                                        <p:attrNameLst>
                                          <p:attrName>style.visibility</p:attrName>
                                        </p:attrNameLst>
                                      </p:cBhvr>
                                      <p:to>
                                        <p:strVal val="visible"/>
                                      </p:to>
                                    </p:set>
                                    <p:anim calcmode="lin" valueType="num">
                                      <p:cBhvr additive="base">
                                        <p:cTn id="7" dur="500" fill="hold"/>
                                        <p:tgtEl>
                                          <p:spTgt spid="13824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382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38243">
                                            <p:txEl>
                                              <p:pRg st="1" end="1"/>
                                            </p:txEl>
                                          </p:spTgt>
                                        </p:tgtEl>
                                        <p:attrNameLst>
                                          <p:attrName>style.visibility</p:attrName>
                                        </p:attrNameLst>
                                      </p:cBhvr>
                                      <p:to>
                                        <p:strVal val="visible"/>
                                      </p:to>
                                    </p:set>
                                    <p:anim calcmode="lin" valueType="num">
                                      <p:cBhvr additive="base">
                                        <p:cTn id="13" dur="500" fill="hold"/>
                                        <p:tgtEl>
                                          <p:spTgt spid="13824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382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38243">
                                            <p:txEl>
                                              <p:pRg st="2" end="2"/>
                                            </p:txEl>
                                          </p:spTgt>
                                        </p:tgtEl>
                                        <p:attrNameLst>
                                          <p:attrName>style.visibility</p:attrName>
                                        </p:attrNameLst>
                                      </p:cBhvr>
                                      <p:to>
                                        <p:strVal val="visible"/>
                                      </p:to>
                                    </p:set>
                                    <p:anim calcmode="lin" valueType="num">
                                      <p:cBhvr additive="base">
                                        <p:cTn id="19" dur="500" fill="hold"/>
                                        <p:tgtEl>
                                          <p:spTgt spid="13824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38243">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38243">
                                            <p:txEl>
                                              <p:pRg st="3" end="3"/>
                                            </p:txEl>
                                          </p:spTgt>
                                        </p:tgtEl>
                                        <p:attrNameLst>
                                          <p:attrName>style.visibility</p:attrName>
                                        </p:attrNameLst>
                                      </p:cBhvr>
                                      <p:to>
                                        <p:strVal val="visible"/>
                                      </p:to>
                                    </p:set>
                                    <p:anim calcmode="lin" valueType="num">
                                      <p:cBhvr additive="base">
                                        <p:cTn id="23" dur="500" fill="hold"/>
                                        <p:tgtEl>
                                          <p:spTgt spid="138243">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38243">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38243">
                                            <p:txEl>
                                              <p:pRg st="4" end="4"/>
                                            </p:txEl>
                                          </p:spTgt>
                                        </p:tgtEl>
                                        <p:attrNameLst>
                                          <p:attrName>style.visibility</p:attrName>
                                        </p:attrNameLst>
                                      </p:cBhvr>
                                      <p:to>
                                        <p:strVal val="visible"/>
                                      </p:to>
                                    </p:set>
                                    <p:anim calcmode="lin" valueType="num">
                                      <p:cBhvr additive="base">
                                        <p:cTn id="27" dur="500" fill="hold"/>
                                        <p:tgtEl>
                                          <p:spTgt spid="138243">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38243">
                                            <p:txEl>
                                              <p:pRg st="4" end="4"/>
                                            </p:txEl>
                                          </p:spTgt>
                                        </p:tgtEl>
                                        <p:attrNameLst>
                                          <p:attrName>ppt_y</p:attrName>
                                        </p:attrNameLst>
                                      </p:cBhvr>
                                      <p:tavLst>
                                        <p:tav tm="0">
                                          <p:val>
                                            <p:strVal val="#ppt_y"/>
                                          </p:val>
                                        </p:tav>
                                        <p:tav tm="100000">
                                          <p:val>
                                            <p:strVal val="#ppt_y"/>
                                          </p:val>
                                        </p:tav>
                                      </p:tavLst>
                                    </p:anim>
                                  </p:childTnLst>
                                </p:cTn>
                              </p:par>
                              <p:par>
                                <p:cTn id="29" presetID="12" presetClass="entr" presetSubtype="4" fill="hold" nodeType="withEffect">
                                  <p:stCondLst>
                                    <p:cond delay="0"/>
                                  </p:stCondLst>
                                  <p:childTnLst>
                                    <p:set>
                                      <p:cBhvr>
                                        <p:cTn id="30" dur="1" fill="hold">
                                          <p:stCondLst>
                                            <p:cond delay="0"/>
                                          </p:stCondLst>
                                        </p:cTn>
                                        <p:tgtEl>
                                          <p:spTgt spid="138244"/>
                                        </p:tgtEl>
                                        <p:attrNameLst>
                                          <p:attrName>style.visibility</p:attrName>
                                        </p:attrNameLst>
                                      </p:cBhvr>
                                      <p:to>
                                        <p:strVal val="visible"/>
                                      </p:to>
                                    </p:set>
                                    <p:animEffect transition="in" filter="slide(fromBottom)">
                                      <p:cBhvr>
                                        <p:cTn id="31" dur="500"/>
                                        <p:tgtEl>
                                          <p:spTgt spid="138244"/>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mph" presetSubtype="0" fill="hold" nodeType="clickEffect">
                                  <p:stCondLst>
                                    <p:cond delay="0"/>
                                  </p:stCondLst>
                                  <p:childTnLst>
                                    <p:animScale>
                                      <p:cBhvr>
                                        <p:cTn id="35" dur="2000" fill="hold"/>
                                        <p:tgtEl>
                                          <p:spTgt spid="13824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3"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mtClean="0"/>
              <a:t>Check For Understanding</a:t>
            </a:r>
          </a:p>
        </p:txBody>
      </p:sp>
      <p:sp>
        <p:nvSpPr>
          <p:cNvPr id="140291" name="Rectangle 3"/>
          <p:cNvSpPr>
            <a:spLocks noGrp="1" noChangeArrowheads="1"/>
          </p:cNvSpPr>
          <p:nvPr>
            <p:ph type="body" idx="1"/>
          </p:nvPr>
        </p:nvSpPr>
        <p:spPr>
          <a:xfrm>
            <a:off x="381000" y="1524000"/>
            <a:ext cx="8229600" cy="4411663"/>
          </a:xfrm>
        </p:spPr>
        <p:txBody>
          <a:bodyPr/>
          <a:lstStyle/>
          <a:p>
            <a:pPr eaLnBrk="1" hangingPunct="1">
              <a:lnSpc>
                <a:spcPct val="90000"/>
              </a:lnSpc>
            </a:pPr>
            <a:r>
              <a:rPr lang="en-US" smtClean="0"/>
              <a:t>If the forces acting upon an object are balanced, then the object:</a:t>
            </a:r>
          </a:p>
          <a:p>
            <a:pPr lvl="1" eaLnBrk="1" hangingPunct="1">
              <a:lnSpc>
                <a:spcPct val="90000"/>
              </a:lnSpc>
            </a:pPr>
            <a:r>
              <a:rPr lang="en-US" smtClean="0"/>
              <a:t>A. must not be moving. </a:t>
            </a:r>
          </a:p>
          <a:p>
            <a:pPr lvl="1" eaLnBrk="1" hangingPunct="1">
              <a:lnSpc>
                <a:spcPct val="90000"/>
              </a:lnSpc>
            </a:pPr>
            <a:r>
              <a:rPr lang="en-US" smtClean="0"/>
              <a:t>B. must be moving with a constant velocity. </a:t>
            </a:r>
          </a:p>
          <a:p>
            <a:pPr lvl="1" eaLnBrk="1" hangingPunct="1">
              <a:lnSpc>
                <a:spcPct val="90000"/>
              </a:lnSpc>
            </a:pPr>
            <a:r>
              <a:rPr lang="en-US" smtClean="0"/>
              <a:t>C. must not be accelerating. </a:t>
            </a:r>
          </a:p>
          <a:p>
            <a:pPr lvl="1" eaLnBrk="1" hangingPunct="1">
              <a:lnSpc>
                <a:spcPct val="90000"/>
              </a:lnSpc>
            </a:pPr>
            <a:r>
              <a:rPr lang="en-US" smtClean="0"/>
              <a:t>D. none of the above. </a:t>
            </a:r>
          </a:p>
          <a:p>
            <a:pPr lvl="3" eaLnBrk="1" hangingPunct="1">
              <a:lnSpc>
                <a:spcPct val="90000"/>
              </a:lnSpc>
              <a:buFont typeface="Wingdings" pitchFamily="2" charset="2"/>
              <a:buNone/>
            </a:pPr>
            <a:endParaRPr lang="en-US" smtClean="0"/>
          </a:p>
          <a:p>
            <a:pPr eaLnBrk="1" hangingPunct="1">
              <a:lnSpc>
                <a:spcPct val="90000"/>
              </a:lnSpc>
            </a:pPr>
            <a:r>
              <a:rPr lang="en-US" smtClean="0"/>
              <a:t>If you were in a weightless environment in space, would it require a force to set an object in motion? </a:t>
            </a:r>
          </a:p>
          <a:p>
            <a:pPr lvl="1" eaLnBrk="1" hangingPunct="1">
              <a:lnSpc>
                <a:spcPct val="90000"/>
              </a:lnSpc>
              <a:buFont typeface="Wingdings" pitchFamily="2" charset="2"/>
              <a:buNone/>
            </a:pPr>
            <a:endParaRPr lang="en-US" smtClean="0"/>
          </a:p>
        </p:txBody>
      </p:sp>
      <p:sp>
        <p:nvSpPr>
          <p:cNvPr id="140292" name="Text Box 4"/>
          <p:cNvSpPr txBox="1">
            <a:spLocks noChangeArrowheads="1"/>
          </p:cNvSpPr>
          <p:nvPr/>
        </p:nvSpPr>
        <p:spPr bwMode="auto">
          <a:xfrm>
            <a:off x="4876800" y="3962400"/>
            <a:ext cx="1600200" cy="366713"/>
          </a:xfrm>
          <a:prstGeom prst="rect">
            <a:avLst/>
          </a:prstGeom>
          <a:noFill/>
          <a:ln w="9525">
            <a:noFill/>
            <a:miter lim="800000"/>
            <a:headEnd/>
            <a:tailEnd/>
          </a:ln>
        </p:spPr>
        <p:txBody>
          <a:bodyPr>
            <a:spAutoFit/>
          </a:bodyPr>
          <a:lstStyle/>
          <a:p>
            <a:pPr>
              <a:spcBef>
                <a:spcPct val="50000"/>
              </a:spcBef>
            </a:pPr>
            <a:r>
              <a:rPr lang="en-US" b="1">
                <a:solidFill>
                  <a:schemeClr val="accent2"/>
                </a:solidFill>
              </a:rPr>
              <a:t>Answer: C</a:t>
            </a:r>
          </a:p>
        </p:txBody>
      </p:sp>
      <p:sp>
        <p:nvSpPr>
          <p:cNvPr id="140295" name="Text Box 7"/>
          <p:cNvSpPr txBox="1">
            <a:spLocks noChangeArrowheads="1"/>
          </p:cNvSpPr>
          <p:nvPr/>
        </p:nvSpPr>
        <p:spPr bwMode="auto">
          <a:xfrm>
            <a:off x="533400" y="5791200"/>
            <a:ext cx="8229600" cy="915988"/>
          </a:xfrm>
          <a:prstGeom prst="rect">
            <a:avLst/>
          </a:prstGeom>
          <a:noFill/>
          <a:ln w="9525">
            <a:noFill/>
            <a:miter lim="800000"/>
            <a:headEnd/>
            <a:tailEnd/>
          </a:ln>
        </p:spPr>
        <p:txBody>
          <a:bodyPr>
            <a:spAutoFit/>
          </a:bodyPr>
          <a:lstStyle/>
          <a:p>
            <a:pPr>
              <a:spcBef>
                <a:spcPct val="50000"/>
              </a:spcBef>
            </a:pPr>
            <a:r>
              <a:rPr lang="en-US" b="1">
                <a:solidFill>
                  <a:schemeClr val="accent2"/>
                </a:solidFill>
              </a:rPr>
              <a:t>Answer: Yes!  Objects in space still have mass.  If an object has mass it has inertia.  It will require an applied force to set an object at rest into motion.</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0291">
                                            <p:txEl>
                                              <p:pRg st="0" end="0"/>
                                            </p:txEl>
                                          </p:spTgt>
                                        </p:tgtEl>
                                        <p:attrNameLst>
                                          <p:attrName>style.visibility</p:attrName>
                                        </p:attrNameLst>
                                      </p:cBhvr>
                                      <p:to>
                                        <p:strVal val="visible"/>
                                      </p:to>
                                    </p:set>
                                    <p:anim calcmode="lin" valueType="num">
                                      <p:cBhvr additive="base">
                                        <p:cTn id="7" dur="500" fill="hold"/>
                                        <p:tgtEl>
                                          <p:spTgt spid="14029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029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0291">
                                            <p:txEl>
                                              <p:pRg st="1" end="1"/>
                                            </p:txEl>
                                          </p:spTgt>
                                        </p:tgtEl>
                                        <p:attrNameLst>
                                          <p:attrName>style.visibility</p:attrName>
                                        </p:attrNameLst>
                                      </p:cBhvr>
                                      <p:to>
                                        <p:strVal val="visible"/>
                                      </p:to>
                                    </p:set>
                                    <p:anim calcmode="lin" valueType="num">
                                      <p:cBhvr additive="base">
                                        <p:cTn id="11" dur="500" fill="hold"/>
                                        <p:tgtEl>
                                          <p:spTgt spid="14029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40291">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0291">
                                            <p:txEl>
                                              <p:pRg st="2" end="2"/>
                                            </p:txEl>
                                          </p:spTgt>
                                        </p:tgtEl>
                                        <p:attrNameLst>
                                          <p:attrName>style.visibility</p:attrName>
                                        </p:attrNameLst>
                                      </p:cBhvr>
                                      <p:to>
                                        <p:strVal val="visible"/>
                                      </p:to>
                                    </p:set>
                                    <p:anim calcmode="lin" valueType="num">
                                      <p:cBhvr additive="base">
                                        <p:cTn id="15" dur="500" fill="hold"/>
                                        <p:tgtEl>
                                          <p:spTgt spid="140291">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40291">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40291">
                                            <p:txEl>
                                              <p:pRg st="3" end="3"/>
                                            </p:txEl>
                                          </p:spTgt>
                                        </p:tgtEl>
                                        <p:attrNameLst>
                                          <p:attrName>style.visibility</p:attrName>
                                        </p:attrNameLst>
                                      </p:cBhvr>
                                      <p:to>
                                        <p:strVal val="visible"/>
                                      </p:to>
                                    </p:set>
                                    <p:anim calcmode="lin" valueType="num">
                                      <p:cBhvr additive="base">
                                        <p:cTn id="19" dur="500" fill="hold"/>
                                        <p:tgtEl>
                                          <p:spTgt spid="14029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0291">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40291">
                                            <p:txEl>
                                              <p:pRg st="4" end="4"/>
                                            </p:txEl>
                                          </p:spTgt>
                                        </p:tgtEl>
                                        <p:attrNameLst>
                                          <p:attrName>style.visibility</p:attrName>
                                        </p:attrNameLst>
                                      </p:cBhvr>
                                      <p:to>
                                        <p:strVal val="visible"/>
                                      </p:to>
                                    </p:set>
                                    <p:anim calcmode="lin" valueType="num">
                                      <p:cBhvr additive="base">
                                        <p:cTn id="23" dur="500" fill="hold"/>
                                        <p:tgtEl>
                                          <p:spTgt spid="140291">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4029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40292"/>
                                        </p:tgtEl>
                                        <p:attrNameLst>
                                          <p:attrName>style.visibility</p:attrName>
                                        </p:attrNameLst>
                                      </p:cBhvr>
                                      <p:to>
                                        <p:strVal val="visible"/>
                                      </p:to>
                                    </p:set>
                                    <p:anim calcmode="lin" valueType="num">
                                      <p:cBhvr additive="base">
                                        <p:cTn id="29" dur="500" fill="hold"/>
                                        <p:tgtEl>
                                          <p:spTgt spid="140292"/>
                                        </p:tgtEl>
                                        <p:attrNameLst>
                                          <p:attrName>ppt_x</p:attrName>
                                        </p:attrNameLst>
                                      </p:cBhvr>
                                      <p:tavLst>
                                        <p:tav tm="0">
                                          <p:val>
                                            <p:strVal val="#ppt_x"/>
                                          </p:val>
                                        </p:tav>
                                        <p:tav tm="100000">
                                          <p:val>
                                            <p:strVal val="#ppt_x"/>
                                          </p:val>
                                        </p:tav>
                                      </p:tavLst>
                                    </p:anim>
                                    <p:anim calcmode="lin" valueType="num">
                                      <p:cBhvr additive="base">
                                        <p:cTn id="30" dur="500" fill="hold"/>
                                        <p:tgtEl>
                                          <p:spTgt spid="14029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40291">
                                            <p:txEl>
                                              <p:pRg st="6" end="6"/>
                                            </p:txEl>
                                          </p:spTgt>
                                        </p:tgtEl>
                                        <p:attrNameLst>
                                          <p:attrName>style.visibility</p:attrName>
                                        </p:attrNameLst>
                                      </p:cBhvr>
                                      <p:to>
                                        <p:strVal val="visible"/>
                                      </p:to>
                                    </p:set>
                                    <p:anim calcmode="lin" valueType="num">
                                      <p:cBhvr additive="base">
                                        <p:cTn id="35" dur="500" fill="hold"/>
                                        <p:tgtEl>
                                          <p:spTgt spid="140291">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4029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40295"/>
                                        </p:tgtEl>
                                        <p:attrNameLst>
                                          <p:attrName>style.visibility</p:attrName>
                                        </p:attrNameLst>
                                      </p:cBhvr>
                                      <p:to>
                                        <p:strVal val="visible"/>
                                      </p:to>
                                    </p:set>
                                    <p:anim calcmode="lin" valueType="num">
                                      <p:cBhvr additive="base">
                                        <p:cTn id="41" dur="500" fill="hold"/>
                                        <p:tgtEl>
                                          <p:spTgt spid="140295"/>
                                        </p:tgtEl>
                                        <p:attrNameLst>
                                          <p:attrName>ppt_x</p:attrName>
                                        </p:attrNameLst>
                                      </p:cBhvr>
                                      <p:tavLst>
                                        <p:tav tm="0">
                                          <p:val>
                                            <p:strVal val="#ppt_x"/>
                                          </p:val>
                                        </p:tav>
                                        <p:tav tm="100000">
                                          <p:val>
                                            <p:strVal val="#ppt_x"/>
                                          </p:val>
                                        </p:tav>
                                      </p:tavLst>
                                    </p:anim>
                                    <p:anim calcmode="lin" valueType="num">
                                      <p:cBhvr additive="base">
                                        <p:cTn id="42" dur="500" fill="hold"/>
                                        <p:tgtEl>
                                          <p:spTgt spid="14029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1" grpId="0" build="p" autoUpdateAnimBg="0"/>
      <p:bldP spid="140292" grpId="0" autoUpdateAnimBg="0"/>
      <p:bldP spid="140295"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p:txBody>
          <a:bodyPr/>
          <a:lstStyle/>
          <a:p>
            <a:pPr eaLnBrk="1" hangingPunct="1"/>
            <a:r>
              <a:rPr lang="en-US" smtClean="0"/>
              <a:t>Newton’s 2</a:t>
            </a:r>
            <a:r>
              <a:rPr lang="en-US" baseline="30000" smtClean="0"/>
              <a:t>nd</a:t>
            </a:r>
            <a:r>
              <a:rPr lang="en-US" smtClean="0"/>
              <a:t> Law Explained</a:t>
            </a:r>
          </a:p>
        </p:txBody>
      </p:sp>
      <p:sp>
        <p:nvSpPr>
          <p:cNvPr id="151555" name="Rectangle 3"/>
          <p:cNvSpPr>
            <a:spLocks noGrp="1" noChangeArrowheads="1"/>
          </p:cNvSpPr>
          <p:nvPr>
            <p:ph type="body" sz="half" idx="1"/>
          </p:nvPr>
        </p:nvSpPr>
        <p:spPr/>
        <p:txBody>
          <a:bodyPr/>
          <a:lstStyle/>
          <a:p>
            <a:pPr eaLnBrk="1" hangingPunct="1"/>
            <a:r>
              <a:rPr lang="en-US" sz="2600" smtClean="0"/>
              <a:t>Acceleration: depends on 2 variables.</a:t>
            </a:r>
          </a:p>
          <a:p>
            <a:pPr lvl="1" eaLnBrk="1" hangingPunct="1"/>
            <a:r>
              <a:rPr lang="en-US" sz="2200" smtClean="0"/>
              <a:t>Net force acting on the object</a:t>
            </a:r>
          </a:p>
          <a:p>
            <a:pPr lvl="1" eaLnBrk="1" hangingPunct="1"/>
            <a:r>
              <a:rPr lang="en-US" sz="2200" smtClean="0"/>
              <a:t>Mass of the object</a:t>
            </a:r>
          </a:p>
          <a:p>
            <a:pPr eaLnBrk="1" hangingPunct="1"/>
            <a:r>
              <a:rPr lang="en-US" sz="2600" smtClean="0"/>
              <a:t>How do these 2 variables effect acceleration?</a:t>
            </a:r>
          </a:p>
          <a:p>
            <a:pPr lvl="1" eaLnBrk="1" hangingPunct="1"/>
            <a:endParaRPr lang="en-US" sz="2200" smtClean="0"/>
          </a:p>
        </p:txBody>
      </p:sp>
      <p:graphicFrame>
        <p:nvGraphicFramePr>
          <p:cNvPr id="1026" name="Object 7"/>
          <p:cNvGraphicFramePr>
            <a:graphicFrameLocks noChangeAspect="1"/>
          </p:cNvGraphicFramePr>
          <p:nvPr/>
        </p:nvGraphicFramePr>
        <p:xfrm>
          <a:off x="1803400" y="7024688"/>
          <a:ext cx="6429375" cy="4319587"/>
        </p:xfrm>
        <a:graphic>
          <a:graphicData uri="http://schemas.openxmlformats.org/presentationml/2006/ole">
            <p:oleObj spid="_x0000_s1026" name="Chart" r:id="rId4" imgW="6801002" imgH="4572000" progId="MSGraph.Chart.8">
              <p:embed followColorScheme="full"/>
            </p:oleObj>
          </a:graphicData>
        </a:graphic>
      </p:graphicFrame>
      <p:graphicFrame>
        <p:nvGraphicFramePr>
          <p:cNvPr id="1027" name="Object 8"/>
          <p:cNvGraphicFramePr>
            <a:graphicFrameLocks noChangeAspect="1"/>
          </p:cNvGraphicFramePr>
          <p:nvPr/>
        </p:nvGraphicFramePr>
        <p:xfrm>
          <a:off x="1101725" y="6973888"/>
          <a:ext cx="6096000" cy="4067175"/>
        </p:xfrm>
        <a:graphic>
          <a:graphicData uri="http://schemas.openxmlformats.org/presentationml/2006/ole">
            <p:oleObj spid="_x0000_s1027" name="Chart" r:id="rId5" imgW="6096000" imgH="4067251" progId="MSGraph.Chart.8">
              <p:embed followColorScheme="full"/>
            </p:oleObj>
          </a:graphicData>
        </a:graphic>
      </p:graphicFrame>
      <p:sp>
        <p:nvSpPr>
          <p:cNvPr id="1030" name="Text Box 9"/>
          <p:cNvSpPr txBox="1">
            <a:spLocks noChangeArrowheads="1"/>
          </p:cNvSpPr>
          <p:nvPr/>
        </p:nvSpPr>
        <p:spPr bwMode="auto">
          <a:xfrm>
            <a:off x="5181600" y="2362200"/>
            <a:ext cx="3048000" cy="396875"/>
          </a:xfrm>
          <a:prstGeom prst="rect">
            <a:avLst/>
          </a:prstGeom>
          <a:noFill/>
          <a:ln w="9525">
            <a:noFill/>
            <a:miter lim="800000"/>
            <a:headEnd/>
            <a:tailEnd/>
          </a:ln>
        </p:spPr>
        <p:txBody>
          <a:bodyPr>
            <a:spAutoFit/>
          </a:bodyPr>
          <a:lstStyle/>
          <a:p>
            <a:pPr algn="ctr">
              <a:spcBef>
                <a:spcPct val="50000"/>
              </a:spcBef>
            </a:pPr>
            <a:r>
              <a:rPr lang="en-US" sz="2000" b="1">
                <a:solidFill>
                  <a:schemeClr val="tx2"/>
                </a:solidFill>
              </a:rPr>
              <a:t>Forces are Unbalanced</a:t>
            </a:r>
          </a:p>
        </p:txBody>
      </p:sp>
      <p:sp>
        <p:nvSpPr>
          <p:cNvPr id="1031" name="Line 10"/>
          <p:cNvSpPr>
            <a:spLocks noChangeShapeType="1"/>
          </p:cNvSpPr>
          <p:nvPr/>
        </p:nvSpPr>
        <p:spPr bwMode="auto">
          <a:xfrm>
            <a:off x="6629400" y="2667000"/>
            <a:ext cx="0" cy="685800"/>
          </a:xfrm>
          <a:prstGeom prst="line">
            <a:avLst/>
          </a:prstGeom>
          <a:noFill/>
          <a:ln w="9525">
            <a:solidFill>
              <a:schemeClr val="tx1"/>
            </a:solidFill>
            <a:round/>
            <a:headEnd/>
            <a:tailEnd type="triangle" w="med" len="med"/>
          </a:ln>
        </p:spPr>
        <p:txBody>
          <a:bodyPr/>
          <a:lstStyle/>
          <a:p>
            <a:endParaRPr lang="en-CA"/>
          </a:p>
        </p:txBody>
      </p:sp>
      <p:sp>
        <p:nvSpPr>
          <p:cNvPr id="1032" name="Text Box 11"/>
          <p:cNvSpPr txBox="1">
            <a:spLocks noChangeArrowheads="1"/>
          </p:cNvSpPr>
          <p:nvPr/>
        </p:nvSpPr>
        <p:spPr bwMode="auto">
          <a:xfrm>
            <a:off x="5105400" y="3352800"/>
            <a:ext cx="3048000" cy="366713"/>
          </a:xfrm>
          <a:prstGeom prst="rect">
            <a:avLst/>
          </a:prstGeom>
          <a:noFill/>
          <a:ln w="9525">
            <a:noFill/>
            <a:miter lim="800000"/>
            <a:headEnd/>
            <a:tailEnd/>
          </a:ln>
        </p:spPr>
        <p:txBody>
          <a:bodyPr>
            <a:spAutoFit/>
          </a:bodyPr>
          <a:lstStyle/>
          <a:p>
            <a:pPr algn="ctr">
              <a:spcBef>
                <a:spcPct val="50000"/>
              </a:spcBef>
            </a:pPr>
            <a:r>
              <a:rPr lang="en-US" b="1">
                <a:solidFill>
                  <a:schemeClr val="tx2"/>
                </a:solidFill>
              </a:rPr>
              <a:t>There is an Acceleration</a:t>
            </a:r>
          </a:p>
        </p:txBody>
      </p:sp>
      <p:sp>
        <p:nvSpPr>
          <p:cNvPr id="1033" name="Line 12"/>
          <p:cNvSpPr>
            <a:spLocks noChangeShapeType="1"/>
          </p:cNvSpPr>
          <p:nvPr/>
        </p:nvSpPr>
        <p:spPr bwMode="auto">
          <a:xfrm flipH="1">
            <a:off x="6096000" y="3733800"/>
            <a:ext cx="533400" cy="381000"/>
          </a:xfrm>
          <a:prstGeom prst="line">
            <a:avLst/>
          </a:prstGeom>
          <a:noFill/>
          <a:ln w="9525">
            <a:solidFill>
              <a:schemeClr val="tx1"/>
            </a:solidFill>
            <a:round/>
            <a:headEnd/>
            <a:tailEnd type="triangle" w="med" len="med"/>
          </a:ln>
        </p:spPr>
        <p:txBody>
          <a:bodyPr/>
          <a:lstStyle/>
          <a:p>
            <a:endParaRPr lang="en-CA"/>
          </a:p>
        </p:txBody>
      </p:sp>
      <p:sp>
        <p:nvSpPr>
          <p:cNvPr id="1034" name="Line 13"/>
          <p:cNvSpPr>
            <a:spLocks noChangeShapeType="1"/>
          </p:cNvSpPr>
          <p:nvPr/>
        </p:nvSpPr>
        <p:spPr bwMode="auto">
          <a:xfrm>
            <a:off x="6629400" y="3733800"/>
            <a:ext cx="381000" cy="381000"/>
          </a:xfrm>
          <a:prstGeom prst="line">
            <a:avLst/>
          </a:prstGeom>
          <a:noFill/>
          <a:ln w="9525">
            <a:solidFill>
              <a:schemeClr val="tx1"/>
            </a:solidFill>
            <a:round/>
            <a:headEnd/>
            <a:tailEnd type="triangle" w="med" len="med"/>
          </a:ln>
        </p:spPr>
        <p:txBody>
          <a:bodyPr/>
          <a:lstStyle/>
          <a:p>
            <a:endParaRPr lang="en-CA"/>
          </a:p>
        </p:txBody>
      </p:sp>
      <p:sp>
        <p:nvSpPr>
          <p:cNvPr id="1035" name="Text Box 14"/>
          <p:cNvSpPr txBox="1">
            <a:spLocks noChangeArrowheads="1"/>
          </p:cNvSpPr>
          <p:nvPr/>
        </p:nvSpPr>
        <p:spPr bwMode="auto">
          <a:xfrm>
            <a:off x="7086600" y="4038600"/>
            <a:ext cx="2057400" cy="1069975"/>
          </a:xfrm>
          <a:prstGeom prst="rect">
            <a:avLst/>
          </a:prstGeom>
          <a:noFill/>
          <a:ln w="9525">
            <a:noFill/>
            <a:miter lim="800000"/>
            <a:headEnd/>
            <a:tailEnd/>
          </a:ln>
        </p:spPr>
        <p:txBody>
          <a:bodyPr>
            <a:spAutoFit/>
          </a:bodyPr>
          <a:lstStyle/>
          <a:p>
            <a:pPr>
              <a:spcBef>
                <a:spcPct val="50000"/>
              </a:spcBef>
            </a:pPr>
            <a:r>
              <a:rPr lang="en-US" sz="1600">
                <a:solidFill>
                  <a:schemeClr val="tx2"/>
                </a:solidFill>
              </a:rPr>
              <a:t>The Acceleration depends inversely upon the object’s mass.</a:t>
            </a:r>
          </a:p>
        </p:txBody>
      </p:sp>
      <p:sp>
        <p:nvSpPr>
          <p:cNvPr id="1036" name="Text Box 15"/>
          <p:cNvSpPr txBox="1">
            <a:spLocks noChangeArrowheads="1"/>
          </p:cNvSpPr>
          <p:nvPr/>
        </p:nvSpPr>
        <p:spPr bwMode="auto">
          <a:xfrm>
            <a:off x="4495800" y="4114800"/>
            <a:ext cx="2133600" cy="825500"/>
          </a:xfrm>
          <a:prstGeom prst="rect">
            <a:avLst/>
          </a:prstGeom>
          <a:noFill/>
          <a:ln w="9525">
            <a:noFill/>
            <a:miter lim="800000"/>
            <a:headEnd/>
            <a:tailEnd/>
          </a:ln>
        </p:spPr>
        <p:txBody>
          <a:bodyPr>
            <a:spAutoFit/>
          </a:bodyPr>
          <a:lstStyle/>
          <a:p>
            <a:pPr>
              <a:spcBef>
                <a:spcPct val="50000"/>
              </a:spcBef>
            </a:pPr>
            <a:r>
              <a:rPr lang="en-US" sz="1600">
                <a:solidFill>
                  <a:schemeClr val="tx2"/>
                </a:solidFill>
              </a:rPr>
              <a:t>The Acceleration depends directly upon the “net force.”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1555">
                                            <p:txEl>
                                              <p:pRg st="0" end="0"/>
                                            </p:txEl>
                                          </p:spTgt>
                                        </p:tgtEl>
                                        <p:attrNameLst>
                                          <p:attrName>style.visibility</p:attrName>
                                        </p:attrNameLst>
                                      </p:cBhvr>
                                      <p:to>
                                        <p:strVal val="visible"/>
                                      </p:to>
                                    </p:set>
                                    <p:anim calcmode="lin" valueType="num">
                                      <p:cBhvr additive="base">
                                        <p:cTn id="7" dur="500" fill="hold"/>
                                        <p:tgtEl>
                                          <p:spTgt spid="1515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155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1555">
                                            <p:txEl>
                                              <p:pRg st="1" end="1"/>
                                            </p:txEl>
                                          </p:spTgt>
                                        </p:tgtEl>
                                        <p:attrNameLst>
                                          <p:attrName>style.visibility</p:attrName>
                                        </p:attrNameLst>
                                      </p:cBhvr>
                                      <p:to>
                                        <p:strVal val="visible"/>
                                      </p:to>
                                    </p:set>
                                    <p:anim calcmode="lin" valueType="num">
                                      <p:cBhvr additive="base">
                                        <p:cTn id="11" dur="500" fill="hold"/>
                                        <p:tgtEl>
                                          <p:spTgt spid="15155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51555">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51555">
                                            <p:txEl>
                                              <p:pRg st="2" end="2"/>
                                            </p:txEl>
                                          </p:spTgt>
                                        </p:tgtEl>
                                        <p:attrNameLst>
                                          <p:attrName>style.visibility</p:attrName>
                                        </p:attrNameLst>
                                      </p:cBhvr>
                                      <p:to>
                                        <p:strVal val="visible"/>
                                      </p:to>
                                    </p:set>
                                    <p:anim calcmode="lin" valueType="num">
                                      <p:cBhvr additive="base">
                                        <p:cTn id="15" dur="500" fill="hold"/>
                                        <p:tgtEl>
                                          <p:spTgt spid="15155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5155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51555">
                                            <p:txEl>
                                              <p:pRg st="3" end="3"/>
                                            </p:txEl>
                                          </p:spTgt>
                                        </p:tgtEl>
                                        <p:attrNameLst>
                                          <p:attrName>style.visibility</p:attrName>
                                        </p:attrNameLst>
                                      </p:cBhvr>
                                      <p:to>
                                        <p:strVal val="visible"/>
                                      </p:to>
                                    </p:set>
                                    <p:anim calcmode="lin" valueType="num">
                                      <p:cBhvr additive="base">
                                        <p:cTn id="21" dur="500" fill="hold"/>
                                        <p:tgtEl>
                                          <p:spTgt spid="151555">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5155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5"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t>Newton’s 2</a:t>
            </a:r>
            <a:r>
              <a:rPr lang="en-US" baseline="30000" smtClean="0"/>
              <a:t>nd</a:t>
            </a:r>
            <a:r>
              <a:rPr lang="en-US" smtClean="0"/>
              <a:t> Law Explained</a:t>
            </a:r>
            <a:br>
              <a:rPr lang="en-US" smtClean="0"/>
            </a:br>
            <a:r>
              <a:rPr lang="en-US" smtClean="0"/>
              <a:t>“Emphasis on Net Force”</a:t>
            </a:r>
          </a:p>
        </p:txBody>
      </p:sp>
      <p:sp>
        <p:nvSpPr>
          <p:cNvPr id="154627" name="Rectangle 3"/>
          <p:cNvSpPr>
            <a:spLocks noGrp="1" noChangeArrowheads="1"/>
          </p:cNvSpPr>
          <p:nvPr>
            <p:ph type="body" idx="1"/>
          </p:nvPr>
        </p:nvSpPr>
        <p:spPr/>
        <p:txBody>
          <a:bodyPr/>
          <a:lstStyle/>
          <a:p>
            <a:pPr eaLnBrk="1" hangingPunct="1"/>
            <a:r>
              <a:rPr lang="en-US" dirty="0" smtClean="0"/>
              <a:t>The acceleration is directly proportional to the "net force." </a:t>
            </a:r>
          </a:p>
          <a:p>
            <a:pPr eaLnBrk="1" hangingPunct="1"/>
            <a:r>
              <a:rPr lang="en-US" dirty="0" smtClean="0"/>
              <a:t>The "net force" equals mass times acceleration.</a:t>
            </a:r>
          </a:p>
          <a:p>
            <a:pPr eaLnBrk="1" hangingPunct="1"/>
            <a:r>
              <a:rPr lang="en-US" dirty="0" smtClean="0"/>
              <a:t>The acceleration is in the same direction as the "net force." </a:t>
            </a:r>
          </a:p>
          <a:p>
            <a:pPr eaLnBrk="1" hangingPunct="1"/>
            <a:r>
              <a:rPr lang="en-US" dirty="0" smtClean="0"/>
              <a:t>An acceleration is produced by a "net force." </a:t>
            </a:r>
          </a:p>
        </p:txBody>
      </p:sp>
      <p:sp>
        <p:nvSpPr>
          <p:cNvPr id="154629" name="Text Box 5"/>
          <p:cNvSpPr txBox="1">
            <a:spLocks noChangeArrowheads="1"/>
          </p:cNvSpPr>
          <p:nvPr/>
        </p:nvSpPr>
        <p:spPr bwMode="auto">
          <a:xfrm>
            <a:off x="304800" y="5562600"/>
            <a:ext cx="4419600" cy="823913"/>
          </a:xfrm>
          <a:prstGeom prst="rect">
            <a:avLst/>
          </a:prstGeom>
          <a:noFill/>
          <a:ln w="9525">
            <a:noFill/>
            <a:miter lim="800000"/>
            <a:headEnd/>
            <a:tailEnd/>
          </a:ln>
        </p:spPr>
        <p:txBody>
          <a:bodyPr>
            <a:spAutoFit/>
          </a:bodyPr>
          <a:lstStyle/>
          <a:p>
            <a:pPr algn="ctr">
              <a:spcBef>
                <a:spcPct val="50000"/>
              </a:spcBef>
            </a:pPr>
            <a:r>
              <a:rPr lang="en-US" sz="4800" dirty="0" err="1">
                <a:solidFill>
                  <a:srgbClr val="FF0000"/>
                </a:solidFill>
              </a:rPr>
              <a:t>F</a:t>
            </a:r>
            <a:r>
              <a:rPr lang="en-US" sz="4800" baseline="-25000" dirty="0" err="1">
                <a:solidFill>
                  <a:srgbClr val="FF0000"/>
                </a:solidFill>
              </a:rPr>
              <a:t>net</a:t>
            </a:r>
            <a:r>
              <a:rPr lang="en-US" sz="4800" dirty="0">
                <a:solidFill>
                  <a:srgbClr val="FF0000"/>
                </a:solidFill>
              </a:rPr>
              <a:t> = ma</a:t>
            </a:r>
          </a:p>
        </p:txBody>
      </p:sp>
      <p:sp>
        <p:nvSpPr>
          <p:cNvPr id="154630" name="Text Box 6"/>
          <p:cNvSpPr txBox="1">
            <a:spLocks noChangeArrowheads="1"/>
          </p:cNvSpPr>
          <p:nvPr/>
        </p:nvSpPr>
        <p:spPr bwMode="auto">
          <a:xfrm>
            <a:off x="4114800" y="5257800"/>
            <a:ext cx="4572000" cy="1311275"/>
          </a:xfrm>
          <a:prstGeom prst="rect">
            <a:avLst/>
          </a:prstGeom>
          <a:noFill/>
          <a:ln w="9525">
            <a:noFill/>
            <a:miter lim="800000"/>
            <a:headEnd/>
            <a:tailEnd/>
          </a:ln>
        </p:spPr>
        <p:txBody>
          <a:bodyPr>
            <a:spAutoFit/>
          </a:bodyPr>
          <a:lstStyle/>
          <a:p>
            <a:pPr algn="ctr">
              <a:spcBef>
                <a:spcPct val="50000"/>
              </a:spcBef>
            </a:pPr>
            <a:r>
              <a:rPr lang="en-US" sz="3200" dirty="0">
                <a:solidFill>
                  <a:srgbClr val="FF0000"/>
                </a:solidFill>
              </a:rPr>
              <a:t>Units for Force</a:t>
            </a:r>
          </a:p>
          <a:p>
            <a:pPr algn="ctr">
              <a:spcBef>
                <a:spcPct val="50000"/>
              </a:spcBef>
            </a:pPr>
            <a:r>
              <a:rPr lang="en-US" sz="3200" dirty="0">
                <a:solidFill>
                  <a:srgbClr val="FF0000"/>
                </a:solidFill>
              </a:rPr>
              <a:t>1 N = 1 kg * </a:t>
            </a:r>
            <a:r>
              <a:rPr lang="en-US" sz="3200" dirty="0" smtClean="0">
                <a:solidFill>
                  <a:srgbClr val="FF0000"/>
                </a:solidFill>
              </a:rPr>
              <a:t>ms</a:t>
            </a:r>
            <a:r>
              <a:rPr lang="en-US" sz="3200" baseline="30000" dirty="0" smtClean="0">
                <a:solidFill>
                  <a:srgbClr val="FF0000"/>
                </a:solidFill>
              </a:rPr>
              <a:t>-2</a:t>
            </a:r>
            <a:endParaRPr lang="en-US" sz="3200" baseline="30000" dirty="0">
              <a:solidFill>
                <a:srgbClr val="FF00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4627">
                                            <p:txEl>
                                              <p:pRg st="0" end="0"/>
                                            </p:txEl>
                                          </p:spTgt>
                                        </p:tgtEl>
                                        <p:attrNameLst>
                                          <p:attrName>style.visibility</p:attrName>
                                        </p:attrNameLst>
                                      </p:cBhvr>
                                      <p:to>
                                        <p:strVal val="visible"/>
                                      </p:to>
                                    </p:set>
                                    <p:anim calcmode="lin" valueType="num">
                                      <p:cBhvr additive="base">
                                        <p:cTn id="7" dur="500" fill="hold"/>
                                        <p:tgtEl>
                                          <p:spTgt spid="1546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46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4627">
                                            <p:txEl>
                                              <p:pRg st="1" end="1"/>
                                            </p:txEl>
                                          </p:spTgt>
                                        </p:tgtEl>
                                        <p:attrNameLst>
                                          <p:attrName>style.visibility</p:attrName>
                                        </p:attrNameLst>
                                      </p:cBhvr>
                                      <p:to>
                                        <p:strVal val="visible"/>
                                      </p:to>
                                    </p:set>
                                    <p:anim calcmode="lin" valueType="num">
                                      <p:cBhvr additive="base">
                                        <p:cTn id="13" dur="500" fill="hold"/>
                                        <p:tgtEl>
                                          <p:spTgt spid="1546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46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4627">
                                            <p:txEl>
                                              <p:pRg st="2" end="2"/>
                                            </p:txEl>
                                          </p:spTgt>
                                        </p:tgtEl>
                                        <p:attrNameLst>
                                          <p:attrName>style.visibility</p:attrName>
                                        </p:attrNameLst>
                                      </p:cBhvr>
                                      <p:to>
                                        <p:strVal val="visible"/>
                                      </p:to>
                                    </p:set>
                                    <p:anim calcmode="lin" valueType="num">
                                      <p:cBhvr additive="base">
                                        <p:cTn id="19" dur="500" fill="hold"/>
                                        <p:tgtEl>
                                          <p:spTgt spid="1546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546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4627">
                                            <p:txEl>
                                              <p:pRg st="3" end="3"/>
                                            </p:txEl>
                                          </p:spTgt>
                                        </p:tgtEl>
                                        <p:attrNameLst>
                                          <p:attrName>style.visibility</p:attrName>
                                        </p:attrNameLst>
                                      </p:cBhvr>
                                      <p:to>
                                        <p:strVal val="visible"/>
                                      </p:to>
                                    </p:set>
                                    <p:anim calcmode="lin" valueType="num">
                                      <p:cBhvr additive="base">
                                        <p:cTn id="25" dur="500" fill="hold"/>
                                        <p:tgtEl>
                                          <p:spTgt spid="15462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546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iterate type="lt">
                                    <p:tmAbs val="75"/>
                                  </p:iterate>
                                  <p:childTnLst>
                                    <p:set>
                                      <p:cBhvr>
                                        <p:cTn id="30" dur="1" fill="hold">
                                          <p:stCondLst>
                                            <p:cond delay="74"/>
                                          </p:stCondLst>
                                        </p:cTn>
                                        <p:tgtEl>
                                          <p:spTgt spid="15462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iterate type="lt">
                                    <p:tmAbs val="75"/>
                                  </p:iterate>
                                  <p:childTnLst>
                                    <p:set>
                                      <p:cBhvr>
                                        <p:cTn id="34" dur="1" fill="hold">
                                          <p:stCondLst>
                                            <p:cond delay="74"/>
                                          </p:stCondLst>
                                        </p:cTn>
                                        <p:tgtEl>
                                          <p:spTgt spid="1546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7" grpId="0" build="p" autoUpdateAnimBg="0"/>
      <p:bldP spid="154629" grpId="0" autoUpdateAnimBg="0"/>
      <p:bldP spid="154630"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0"/>
            <a:ext cx="7543800" cy="944563"/>
          </a:xfrm>
        </p:spPr>
        <p:txBody>
          <a:bodyPr/>
          <a:lstStyle/>
          <a:p>
            <a:pPr eaLnBrk="1" hangingPunct="1"/>
            <a:r>
              <a:rPr lang="en-US" smtClean="0"/>
              <a:t>Acceleration</a:t>
            </a:r>
          </a:p>
        </p:txBody>
      </p:sp>
      <p:pic>
        <p:nvPicPr>
          <p:cNvPr id="15363" name="Picture 7" descr="acceleration2"/>
          <p:cNvPicPr>
            <a:picLocks noGrp="1" noChangeAspect="1" noChangeArrowheads="1"/>
          </p:cNvPicPr>
          <p:nvPr>
            <p:ph idx="1"/>
          </p:nvPr>
        </p:nvPicPr>
        <p:blipFill>
          <a:blip r:embed="rId3" cstate="print"/>
          <a:srcRect/>
          <a:stretch>
            <a:fillRect/>
          </a:stretch>
        </p:blipFill>
        <p:spPr>
          <a:xfrm>
            <a:off x="2209800" y="990600"/>
            <a:ext cx="4325938" cy="5638800"/>
          </a:xfrm>
          <a:noFill/>
        </p:spPr>
      </p:pic>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smtClean="0"/>
              <a:t>An example</a:t>
            </a:r>
          </a:p>
        </p:txBody>
      </p:sp>
      <p:sp>
        <p:nvSpPr>
          <p:cNvPr id="28675" name="Rectangle 3"/>
          <p:cNvSpPr>
            <a:spLocks noGrp="1" noChangeArrowheads="1"/>
          </p:cNvSpPr>
          <p:nvPr>
            <p:ph type="body" sz="half" idx="1"/>
          </p:nvPr>
        </p:nvSpPr>
        <p:spPr>
          <a:xfrm>
            <a:off x="457200" y="1600200"/>
            <a:ext cx="8002588" cy="4525963"/>
          </a:xfrm>
        </p:spPr>
        <p:txBody>
          <a:bodyPr/>
          <a:lstStyle/>
          <a:p>
            <a:pPr eaLnBrk="1" hangingPunct="1">
              <a:buFontTx/>
              <a:buNone/>
            </a:pPr>
            <a:r>
              <a:rPr lang="en-GB" sz="2800" dirty="0" smtClean="0"/>
              <a:t>	</a:t>
            </a:r>
            <a:r>
              <a:rPr lang="en-US" sz="4000" dirty="0" smtClean="0"/>
              <a:t>What will be Mr. Peterson’s acceleration?</a:t>
            </a:r>
          </a:p>
        </p:txBody>
      </p:sp>
      <p:pic>
        <p:nvPicPr>
          <p:cNvPr id="28676" name="Picture 4" descr="Goofy%2520cyclist"/>
          <p:cNvPicPr>
            <a:picLocks noGrp="1" noChangeAspect="1" noChangeArrowheads="1"/>
          </p:cNvPicPr>
          <p:nvPr>
            <p:ph sz="half" idx="2"/>
          </p:nvPr>
        </p:nvPicPr>
        <p:blipFill>
          <a:blip r:embed="rId2" cstate="print"/>
          <a:srcRect/>
          <a:stretch>
            <a:fillRect/>
          </a:stretch>
        </p:blipFill>
        <p:spPr>
          <a:xfrm>
            <a:off x="3419475" y="3789363"/>
            <a:ext cx="1800225" cy="1800225"/>
          </a:xfrm>
        </p:spPr>
      </p:pic>
      <p:sp>
        <p:nvSpPr>
          <p:cNvPr id="28677" name="Line 5"/>
          <p:cNvSpPr>
            <a:spLocks noChangeShapeType="1"/>
          </p:cNvSpPr>
          <p:nvPr/>
        </p:nvSpPr>
        <p:spPr bwMode="auto">
          <a:xfrm flipH="1" flipV="1">
            <a:off x="1104900" y="5000625"/>
            <a:ext cx="2819400" cy="12700"/>
          </a:xfrm>
          <a:prstGeom prst="line">
            <a:avLst/>
          </a:prstGeom>
          <a:noFill/>
          <a:ln w="76200">
            <a:solidFill>
              <a:srgbClr val="FF0000"/>
            </a:solidFill>
            <a:round/>
            <a:headEnd/>
            <a:tailEnd type="triangle" w="med" len="med"/>
          </a:ln>
        </p:spPr>
        <p:txBody>
          <a:bodyPr/>
          <a:lstStyle/>
          <a:p>
            <a:endParaRPr lang="en-CA"/>
          </a:p>
        </p:txBody>
      </p:sp>
      <p:sp>
        <p:nvSpPr>
          <p:cNvPr id="28678" name="Text Box 6"/>
          <p:cNvSpPr txBox="1">
            <a:spLocks noChangeArrowheads="1"/>
          </p:cNvSpPr>
          <p:nvPr/>
        </p:nvSpPr>
        <p:spPr bwMode="auto">
          <a:xfrm>
            <a:off x="752475" y="4508500"/>
            <a:ext cx="2667000" cy="366713"/>
          </a:xfrm>
          <a:prstGeom prst="rect">
            <a:avLst/>
          </a:prstGeom>
          <a:noFill/>
          <a:ln w="9525">
            <a:noFill/>
            <a:miter lim="800000"/>
            <a:headEnd/>
            <a:tailEnd/>
          </a:ln>
        </p:spPr>
        <p:txBody>
          <a:bodyPr>
            <a:spAutoFit/>
          </a:bodyPr>
          <a:lstStyle/>
          <a:p>
            <a:pPr>
              <a:spcBef>
                <a:spcPct val="50000"/>
              </a:spcBef>
            </a:pPr>
            <a:r>
              <a:rPr lang="en-GB">
                <a:solidFill>
                  <a:srgbClr val="FF0000"/>
                </a:solidFill>
              </a:rPr>
              <a:t>Pushing force</a:t>
            </a:r>
            <a:r>
              <a:rPr lang="en-US">
                <a:solidFill>
                  <a:srgbClr val="FF0000"/>
                </a:solidFill>
              </a:rPr>
              <a:t> (100 N)</a:t>
            </a:r>
          </a:p>
        </p:txBody>
      </p:sp>
      <p:sp>
        <p:nvSpPr>
          <p:cNvPr id="28679" name="Line 7"/>
          <p:cNvSpPr>
            <a:spLocks noChangeShapeType="1"/>
          </p:cNvSpPr>
          <p:nvPr/>
        </p:nvSpPr>
        <p:spPr bwMode="auto">
          <a:xfrm>
            <a:off x="4787900" y="5516563"/>
            <a:ext cx="1655763" cy="0"/>
          </a:xfrm>
          <a:prstGeom prst="line">
            <a:avLst/>
          </a:prstGeom>
          <a:noFill/>
          <a:ln w="76200">
            <a:solidFill>
              <a:srgbClr val="FF0000"/>
            </a:solidFill>
            <a:round/>
            <a:headEnd/>
            <a:tailEnd type="triangle" w="med" len="med"/>
          </a:ln>
        </p:spPr>
        <p:txBody>
          <a:bodyPr/>
          <a:lstStyle/>
          <a:p>
            <a:endParaRPr lang="en-CA"/>
          </a:p>
        </p:txBody>
      </p:sp>
      <p:sp>
        <p:nvSpPr>
          <p:cNvPr id="28680" name="Text Box 8"/>
          <p:cNvSpPr txBox="1">
            <a:spLocks noChangeArrowheads="1"/>
          </p:cNvSpPr>
          <p:nvPr/>
        </p:nvSpPr>
        <p:spPr bwMode="auto">
          <a:xfrm>
            <a:off x="5580063" y="5013325"/>
            <a:ext cx="1943100" cy="366713"/>
          </a:xfrm>
          <a:prstGeom prst="rect">
            <a:avLst/>
          </a:prstGeom>
          <a:noFill/>
          <a:ln w="9525">
            <a:noFill/>
            <a:miter lim="800000"/>
            <a:headEnd/>
            <a:tailEnd/>
          </a:ln>
        </p:spPr>
        <p:txBody>
          <a:bodyPr>
            <a:spAutoFit/>
          </a:bodyPr>
          <a:lstStyle/>
          <a:p>
            <a:pPr>
              <a:spcBef>
                <a:spcPct val="50000"/>
              </a:spcBef>
            </a:pPr>
            <a:r>
              <a:rPr lang="en-GB">
                <a:solidFill>
                  <a:srgbClr val="FF0000"/>
                </a:solidFill>
              </a:rPr>
              <a:t>Friction</a:t>
            </a:r>
            <a:r>
              <a:rPr lang="en-US">
                <a:solidFill>
                  <a:srgbClr val="FF0000"/>
                </a:solidFill>
              </a:rPr>
              <a:t> (60 N)</a:t>
            </a:r>
          </a:p>
        </p:txBody>
      </p:sp>
      <p:sp>
        <p:nvSpPr>
          <p:cNvPr id="28681" name="Text Box 9"/>
          <p:cNvSpPr txBox="1">
            <a:spLocks noChangeArrowheads="1"/>
          </p:cNvSpPr>
          <p:nvPr/>
        </p:nvSpPr>
        <p:spPr bwMode="auto">
          <a:xfrm>
            <a:off x="2286000" y="3352800"/>
            <a:ext cx="5334000" cy="369332"/>
          </a:xfrm>
          <a:prstGeom prst="rect">
            <a:avLst/>
          </a:prstGeom>
          <a:noFill/>
          <a:ln w="9525">
            <a:noFill/>
            <a:miter lim="800000"/>
            <a:headEnd/>
            <a:tailEnd/>
          </a:ln>
        </p:spPr>
        <p:txBody>
          <a:bodyPr wrap="square">
            <a:spAutoFit/>
          </a:bodyPr>
          <a:lstStyle/>
          <a:p>
            <a:pPr>
              <a:spcBef>
                <a:spcPct val="50000"/>
              </a:spcBef>
            </a:pPr>
            <a:r>
              <a:rPr lang="en-US" dirty="0"/>
              <a:t>Mass of </a:t>
            </a:r>
            <a:r>
              <a:rPr lang="en-US" dirty="0" err="1"/>
              <a:t>Mr</a:t>
            </a:r>
            <a:r>
              <a:rPr lang="en-US" dirty="0"/>
              <a:t> </a:t>
            </a:r>
            <a:r>
              <a:rPr lang="en-US" dirty="0" smtClean="0"/>
              <a:t>Peterson and </a:t>
            </a:r>
            <a:r>
              <a:rPr lang="en-US" dirty="0"/>
              <a:t>bike = 100 kg</a:t>
            </a:r>
            <a:endParaRPr lang="en-GB" dirty="0"/>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mtClean="0"/>
              <a:t>An example</a:t>
            </a:r>
          </a:p>
        </p:txBody>
      </p:sp>
      <p:sp>
        <p:nvSpPr>
          <p:cNvPr id="29699" name="Rectangle 3"/>
          <p:cNvSpPr>
            <a:spLocks noGrp="1" noChangeArrowheads="1"/>
          </p:cNvSpPr>
          <p:nvPr>
            <p:ph type="body" sz="half" idx="1"/>
          </p:nvPr>
        </p:nvSpPr>
        <p:spPr>
          <a:xfrm>
            <a:off x="457200" y="1600200"/>
            <a:ext cx="8002588" cy="4525963"/>
          </a:xfrm>
        </p:spPr>
        <p:txBody>
          <a:bodyPr/>
          <a:lstStyle/>
          <a:p>
            <a:pPr eaLnBrk="1" hangingPunct="1">
              <a:buFontTx/>
              <a:buNone/>
            </a:pPr>
            <a:r>
              <a:rPr lang="en-US" sz="2800" dirty="0" smtClean="0"/>
              <a:t>Resultant force = 100 – 60 = 40 N</a:t>
            </a:r>
          </a:p>
          <a:p>
            <a:pPr eaLnBrk="1" hangingPunct="1">
              <a:buFontTx/>
              <a:buNone/>
            </a:pPr>
            <a:r>
              <a:rPr lang="en-US" sz="2800" dirty="0" smtClean="0">
                <a:solidFill>
                  <a:srgbClr val="0000FF"/>
                </a:solidFill>
              </a:rPr>
              <a:t>F</a:t>
            </a:r>
            <a:r>
              <a:rPr lang="en-US" sz="2800" baseline="-25000" dirty="0" smtClean="0">
                <a:solidFill>
                  <a:srgbClr val="0000FF"/>
                </a:solidFill>
              </a:rPr>
              <a:t>R</a:t>
            </a:r>
            <a:r>
              <a:rPr lang="en-US" sz="2800" dirty="0" smtClean="0">
                <a:solidFill>
                  <a:srgbClr val="0000FF"/>
                </a:solidFill>
              </a:rPr>
              <a:t> = ma</a:t>
            </a:r>
          </a:p>
          <a:p>
            <a:pPr eaLnBrk="1" hangingPunct="1">
              <a:buFontTx/>
              <a:buNone/>
            </a:pPr>
            <a:r>
              <a:rPr lang="en-US" sz="2800" dirty="0" smtClean="0"/>
              <a:t>40 = 100a</a:t>
            </a:r>
          </a:p>
          <a:p>
            <a:pPr eaLnBrk="1" hangingPunct="1">
              <a:buFontTx/>
              <a:buNone/>
            </a:pPr>
            <a:r>
              <a:rPr lang="en-US" sz="2800" dirty="0" smtClean="0">
                <a:solidFill>
                  <a:srgbClr val="0000FF"/>
                </a:solidFill>
              </a:rPr>
              <a:t>a = 0.4 ms</a:t>
            </a:r>
            <a:r>
              <a:rPr lang="en-US" sz="2800" baseline="30000" dirty="0" smtClean="0">
                <a:solidFill>
                  <a:srgbClr val="0000FF"/>
                </a:solidFill>
              </a:rPr>
              <a:t>-2</a:t>
            </a:r>
          </a:p>
        </p:txBody>
      </p:sp>
      <p:pic>
        <p:nvPicPr>
          <p:cNvPr id="29700" name="Picture 4" descr="Goofy%2520cyclist"/>
          <p:cNvPicPr>
            <a:picLocks noGrp="1" noChangeAspect="1" noChangeArrowheads="1"/>
          </p:cNvPicPr>
          <p:nvPr>
            <p:ph sz="half" idx="2"/>
          </p:nvPr>
        </p:nvPicPr>
        <p:blipFill>
          <a:blip r:embed="rId2" cstate="print"/>
          <a:srcRect/>
          <a:stretch>
            <a:fillRect/>
          </a:stretch>
        </p:blipFill>
        <p:spPr>
          <a:xfrm>
            <a:off x="3419475" y="3789363"/>
            <a:ext cx="1800225" cy="1800225"/>
          </a:xfrm>
        </p:spPr>
      </p:pic>
      <p:sp>
        <p:nvSpPr>
          <p:cNvPr id="29701" name="Line 5"/>
          <p:cNvSpPr>
            <a:spLocks noChangeShapeType="1"/>
          </p:cNvSpPr>
          <p:nvPr/>
        </p:nvSpPr>
        <p:spPr bwMode="auto">
          <a:xfrm flipH="1" flipV="1">
            <a:off x="1104900" y="5000625"/>
            <a:ext cx="2819400" cy="12700"/>
          </a:xfrm>
          <a:prstGeom prst="line">
            <a:avLst/>
          </a:prstGeom>
          <a:noFill/>
          <a:ln w="76200">
            <a:solidFill>
              <a:srgbClr val="FF0000"/>
            </a:solidFill>
            <a:round/>
            <a:headEnd/>
            <a:tailEnd type="triangle" w="med" len="med"/>
          </a:ln>
        </p:spPr>
        <p:txBody>
          <a:bodyPr/>
          <a:lstStyle/>
          <a:p>
            <a:endParaRPr lang="en-CA"/>
          </a:p>
        </p:txBody>
      </p:sp>
      <p:sp>
        <p:nvSpPr>
          <p:cNvPr id="29702" name="Text Box 6"/>
          <p:cNvSpPr txBox="1">
            <a:spLocks noChangeArrowheads="1"/>
          </p:cNvSpPr>
          <p:nvPr/>
        </p:nvSpPr>
        <p:spPr bwMode="auto">
          <a:xfrm>
            <a:off x="752475" y="4508500"/>
            <a:ext cx="2667000" cy="366713"/>
          </a:xfrm>
          <a:prstGeom prst="rect">
            <a:avLst/>
          </a:prstGeom>
          <a:noFill/>
          <a:ln w="9525">
            <a:noFill/>
            <a:miter lim="800000"/>
            <a:headEnd/>
            <a:tailEnd/>
          </a:ln>
        </p:spPr>
        <p:txBody>
          <a:bodyPr>
            <a:spAutoFit/>
          </a:bodyPr>
          <a:lstStyle/>
          <a:p>
            <a:pPr>
              <a:spcBef>
                <a:spcPct val="50000"/>
              </a:spcBef>
            </a:pPr>
            <a:r>
              <a:rPr lang="en-GB">
                <a:solidFill>
                  <a:srgbClr val="FF0000"/>
                </a:solidFill>
              </a:rPr>
              <a:t>Pushing force</a:t>
            </a:r>
            <a:r>
              <a:rPr lang="en-US">
                <a:solidFill>
                  <a:srgbClr val="FF0000"/>
                </a:solidFill>
              </a:rPr>
              <a:t> (100 N)</a:t>
            </a:r>
          </a:p>
        </p:txBody>
      </p:sp>
      <p:sp>
        <p:nvSpPr>
          <p:cNvPr id="29703" name="Line 7"/>
          <p:cNvSpPr>
            <a:spLocks noChangeShapeType="1"/>
          </p:cNvSpPr>
          <p:nvPr/>
        </p:nvSpPr>
        <p:spPr bwMode="auto">
          <a:xfrm>
            <a:off x="4787900" y="5516563"/>
            <a:ext cx="1655763" cy="0"/>
          </a:xfrm>
          <a:prstGeom prst="line">
            <a:avLst/>
          </a:prstGeom>
          <a:noFill/>
          <a:ln w="76200">
            <a:solidFill>
              <a:srgbClr val="FF0000"/>
            </a:solidFill>
            <a:round/>
            <a:headEnd/>
            <a:tailEnd type="triangle" w="med" len="med"/>
          </a:ln>
        </p:spPr>
        <p:txBody>
          <a:bodyPr/>
          <a:lstStyle/>
          <a:p>
            <a:endParaRPr lang="en-CA"/>
          </a:p>
        </p:txBody>
      </p:sp>
      <p:sp>
        <p:nvSpPr>
          <p:cNvPr id="29704" name="Text Box 8"/>
          <p:cNvSpPr txBox="1">
            <a:spLocks noChangeArrowheads="1"/>
          </p:cNvSpPr>
          <p:nvPr/>
        </p:nvSpPr>
        <p:spPr bwMode="auto">
          <a:xfrm>
            <a:off x="5580063" y="5013325"/>
            <a:ext cx="1943100" cy="366713"/>
          </a:xfrm>
          <a:prstGeom prst="rect">
            <a:avLst/>
          </a:prstGeom>
          <a:noFill/>
          <a:ln w="9525">
            <a:noFill/>
            <a:miter lim="800000"/>
            <a:headEnd/>
            <a:tailEnd/>
          </a:ln>
        </p:spPr>
        <p:txBody>
          <a:bodyPr>
            <a:spAutoFit/>
          </a:bodyPr>
          <a:lstStyle/>
          <a:p>
            <a:pPr>
              <a:spcBef>
                <a:spcPct val="50000"/>
              </a:spcBef>
            </a:pPr>
            <a:r>
              <a:rPr lang="en-GB">
                <a:solidFill>
                  <a:srgbClr val="FF0000"/>
                </a:solidFill>
              </a:rPr>
              <a:t>Friction</a:t>
            </a:r>
            <a:r>
              <a:rPr lang="en-US">
                <a:solidFill>
                  <a:srgbClr val="FF0000"/>
                </a:solidFill>
              </a:rPr>
              <a:t> (60 N)</a:t>
            </a:r>
          </a:p>
        </p:txBody>
      </p:sp>
      <p:sp>
        <p:nvSpPr>
          <p:cNvPr id="29705" name="Text Box 9"/>
          <p:cNvSpPr txBox="1">
            <a:spLocks noChangeArrowheads="1"/>
          </p:cNvSpPr>
          <p:nvPr/>
        </p:nvSpPr>
        <p:spPr bwMode="auto">
          <a:xfrm>
            <a:off x="4227513" y="3598863"/>
            <a:ext cx="4392612" cy="366712"/>
          </a:xfrm>
          <a:prstGeom prst="rect">
            <a:avLst/>
          </a:prstGeom>
          <a:noFill/>
          <a:ln w="9525">
            <a:noFill/>
            <a:miter lim="800000"/>
            <a:headEnd/>
            <a:tailEnd/>
          </a:ln>
        </p:spPr>
        <p:txBody>
          <a:bodyPr>
            <a:spAutoFit/>
          </a:bodyPr>
          <a:lstStyle/>
          <a:p>
            <a:pPr>
              <a:spcBef>
                <a:spcPct val="50000"/>
              </a:spcBef>
            </a:pPr>
            <a:r>
              <a:rPr lang="en-US"/>
              <a:t>Mass of Mr Porter and bike = 100 kg</a:t>
            </a:r>
            <a:endParaRPr lang="en-GB"/>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smtClean="0"/>
              <a:t>Check Your Understanding</a:t>
            </a:r>
          </a:p>
        </p:txBody>
      </p:sp>
      <p:sp>
        <p:nvSpPr>
          <p:cNvPr id="168963" name="Rectangle 3"/>
          <p:cNvSpPr>
            <a:spLocks noGrp="1" noChangeArrowheads="1"/>
          </p:cNvSpPr>
          <p:nvPr>
            <p:ph type="body" idx="1"/>
          </p:nvPr>
        </p:nvSpPr>
        <p:spPr/>
        <p:txBody>
          <a:bodyPr/>
          <a:lstStyle/>
          <a:p>
            <a:pPr eaLnBrk="1" hangingPunct="1">
              <a:lnSpc>
                <a:spcPct val="80000"/>
              </a:lnSpc>
              <a:buFont typeface="Wingdings" pitchFamily="2" charset="2"/>
              <a:buNone/>
            </a:pPr>
            <a:endParaRPr lang="en-US" sz="1700" b="1" dirty="0" smtClean="0"/>
          </a:p>
          <a:p>
            <a:pPr eaLnBrk="1" hangingPunct="1">
              <a:lnSpc>
                <a:spcPct val="80000"/>
              </a:lnSpc>
            </a:pPr>
            <a:r>
              <a:rPr lang="en-US" sz="1700" dirty="0" smtClean="0"/>
              <a:t>1. What acceleration will result when a 12 N net force applied to a 3 kg object? </a:t>
            </a:r>
          </a:p>
          <a:p>
            <a:pPr eaLnBrk="1" hangingPunct="1">
              <a:lnSpc>
                <a:spcPct val="80000"/>
              </a:lnSpc>
              <a:buFont typeface="Wingdings" pitchFamily="2" charset="2"/>
              <a:buNone/>
            </a:pPr>
            <a:r>
              <a:rPr lang="en-US" sz="1700" dirty="0" smtClean="0"/>
              <a:t>				 	</a:t>
            </a:r>
            <a:r>
              <a:rPr lang="en-US" sz="1700" b="1" dirty="0" smtClean="0">
                <a:solidFill>
                  <a:srgbClr val="FF0000"/>
                </a:solidFill>
              </a:rPr>
              <a:t>4 ms</a:t>
            </a:r>
            <a:r>
              <a:rPr lang="en-US" sz="1700" b="1" baseline="30000" dirty="0" smtClean="0">
                <a:solidFill>
                  <a:srgbClr val="FF0000"/>
                </a:solidFill>
              </a:rPr>
              <a:t>-2</a:t>
            </a:r>
            <a:endParaRPr lang="en-US" sz="1700" b="1" dirty="0" smtClean="0">
              <a:solidFill>
                <a:srgbClr val="FF0000"/>
              </a:solidFill>
            </a:endParaRPr>
          </a:p>
          <a:p>
            <a:pPr lvl="4" algn="ctr" eaLnBrk="1" hangingPunct="1">
              <a:lnSpc>
                <a:spcPct val="80000"/>
              </a:lnSpc>
              <a:buFont typeface="Wingdings" pitchFamily="2" charset="2"/>
              <a:buNone/>
            </a:pPr>
            <a:r>
              <a:rPr lang="en-US" sz="1200" dirty="0" smtClean="0"/>
              <a:t>  </a:t>
            </a:r>
          </a:p>
          <a:p>
            <a:pPr eaLnBrk="1" hangingPunct="1">
              <a:lnSpc>
                <a:spcPct val="80000"/>
              </a:lnSpc>
              <a:buFont typeface="Wingdings" pitchFamily="2" charset="2"/>
              <a:buNone/>
            </a:pPr>
            <a:r>
              <a:rPr lang="en-US" sz="1700" dirty="0" smtClean="0"/>
              <a:t> </a:t>
            </a:r>
          </a:p>
          <a:p>
            <a:pPr eaLnBrk="1" hangingPunct="1">
              <a:lnSpc>
                <a:spcPct val="80000"/>
              </a:lnSpc>
            </a:pPr>
            <a:r>
              <a:rPr lang="en-US" sz="1700" dirty="0" smtClean="0"/>
              <a:t>2. A net force of 16 N causes a mass to accelerate at a rate of 5 ms</a:t>
            </a:r>
            <a:r>
              <a:rPr lang="en-US" sz="1700" baseline="30000" dirty="0" smtClean="0"/>
              <a:t>-2</a:t>
            </a:r>
            <a:r>
              <a:rPr lang="en-US" sz="1700" dirty="0" smtClean="0"/>
              <a:t>. Determine the mass.</a:t>
            </a:r>
          </a:p>
          <a:p>
            <a:pPr eaLnBrk="1" hangingPunct="1">
              <a:lnSpc>
                <a:spcPct val="80000"/>
              </a:lnSpc>
              <a:buFont typeface="Wingdings" pitchFamily="2" charset="2"/>
              <a:buNone/>
            </a:pPr>
            <a:r>
              <a:rPr lang="en-US" sz="1700" b="1" dirty="0" smtClean="0">
                <a:solidFill>
                  <a:srgbClr val="FF0000"/>
                </a:solidFill>
              </a:rPr>
              <a:t>					3.2 kg</a:t>
            </a:r>
          </a:p>
          <a:p>
            <a:pPr algn="ctr" eaLnBrk="1" hangingPunct="1">
              <a:lnSpc>
                <a:spcPct val="80000"/>
              </a:lnSpc>
              <a:buFont typeface="Wingdings" pitchFamily="2" charset="2"/>
              <a:buNone/>
            </a:pPr>
            <a:r>
              <a:rPr lang="en-US" sz="1700" dirty="0" smtClean="0"/>
              <a:t> </a:t>
            </a:r>
          </a:p>
          <a:p>
            <a:pPr eaLnBrk="1" hangingPunct="1">
              <a:lnSpc>
                <a:spcPct val="80000"/>
              </a:lnSpc>
            </a:pPr>
            <a:r>
              <a:rPr lang="en-US" sz="1700" dirty="0" smtClean="0"/>
              <a:t>3. How much force is needed to accelerate a 66 kg skier 1 ms</a:t>
            </a:r>
            <a:r>
              <a:rPr lang="en-US" sz="1700" baseline="30000" dirty="0" smtClean="0"/>
              <a:t>-2</a:t>
            </a:r>
            <a:r>
              <a:rPr lang="en-US" sz="1700" dirty="0" smtClean="0"/>
              <a:t>?</a:t>
            </a:r>
          </a:p>
          <a:p>
            <a:pPr eaLnBrk="1" hangingPunct="1">
              <a:lnSpc>
                <a:spcPct val="80000"/>
              </a:lnSpc>
            </a:pPr>
            <a:endParaRPr lang="en-US" sz="1700" dirty="0" smtClean="0"/>
          </a:p>
          <a:p>
            <a:pPr algn="ctr" eaLnBrk="1" hangingPunct="1">
              <a:lnSpc>
                <a:spcPct val="80000"/>
              </a:lnSpc>
              <a:buFont typeface="Wingdings" pitchFamily="2" charset="2"/>
              <a:buNone/>
            </a:pPr>
            <a:r>
              <a:rPr lang="en-US" sz="1700" b="1" dirty="0" smtClean="0">
                <a:solidFill>
                  <a:srgbClr val="FF0000"/>
                </a:solidFill>
              </a:rPr>
              <a:t>66 kg-ms</a:t>
            </a:r>
            <a:r>
              <a:rPr lang="en-US" sz="1700" baseline="30000" dirty="0" smtClean="0">
                <a:solidFill>
                  <a:srgbClr val="FF0000"/>
                </a:solidFill>
              </a:rPr>
              <a:t>-2</a:t>
            </a:r>
            <a:r>
              <a:rPr lang="en-US" sz="1700" b="1" dirty="0" smtClean="0">
                <a:solidFill>
                  <a:srgbClr val="FF0000"/>
                </a:solidFill>
              </a:rPr>
              <a:t> or 66 N</a:t>
            </a:r>
          </a:p>
          <a:p>
            <a:pPr algn="ctr" eaLnBrk="1" hangingPunct="1">
              <a:lnSpc>
                <a:spcPct val="80000"/>
              </a:lnSpc>
              <a:buFont typeface="Wingdings" pitchFamily="2" charset="2"/>
              <a:buNone/>
            </a:pPr>
            <a:endParaRPr lang="en-US" sz="1700" b="1" dirty="0" smtClean="0"/>
          </a:p>
          <a:p>
            <a:pPr eaLnBrk="1" hangingPunct="1">
              <a:lnSpc>
                <a:spcPct val="80000"/>
              </a:lnSpc>
            </a:pPr>
            <a:r>
              <a:rPr lang="en-US" sz="1700" dirty="0" smtClean="0"/>
              <a:t>4. What is the force on a 1000 kg elevator that is falling freely at 9.8 ms</a:t>
            </a:r>
            <a:r>
              <a:rPr lang="en-US" sz="1700" baseline="30000" dirty="0" smtClean="0"/>
              <a:t>-2</a:t>
            </a:r>
            <a:r>
              <a:rPr lang="en-US" sz="1700" dirty="0" smtClean="0"/>
              <a:t>?</a:t>
            </a:r>
          </a:p>
          <a:p>
            <a:pPr eaLnBrk="1" hangingPunct="1">
              <a:lnSpc>
                <a:spcPct val="80000"/>
              </a:lnSpc>
            </a:pPr>
            <a:endParaRPr lang="en-US" sz="1700" dirty="0" smtClean="0"/>
          </a:p>
          <a:p>
            <a:pPr algn="ctr" eaLnBrk="1" hangingPunct="1">
              <a:lnSpc>
                <a:spcPct val="80000"/>
              </a:lnSpc>
              <a:buFont typeface="Wingdings" pitchFamily="2" charset="2"/>
              <a:buNone/>
            </a:pPr>
            <a:r>
              <a:rPr lang="en-US" sz="1700" b="1" dirty="0" smtClean="0">
                <a:solidFill>
                  <a:srgbClr val="FF0000"/>
                </a:solidFill>
              </a:rPr>
              <a:t>9800 kg-ms</a:t>
            </a:r>
            <a:r>
              <a:rPr lang="en-US" sz="1700" baseline="30000" dirty="0" smtClean="0">
                <a:solidFill>
                  <a:srgbClr val="FF0000"/>
                </a:solidFill>
              </a:rPr>
              <a:t>-2</a:t>
            </a:r>
            <a:r>
              <a:rPr lang="en-US" sz="1700" b="1" dirty="0" smtClean="0">
                <a:solidFill>
                  <a:srgbClr val="FF0000"/>
                </a:solidFill>
              </a:rPr>
              <a:t> or 9800 N</a:t>
            </a:r>
          </a:p>
          <a:p>
            <a:pPr algn="ctr" eaLnBrk="1" hangingPunct="1">
              <a:lnSpc>
                <a:spcPct val="80000"/>
              </a:lnSpc>
            </a:pPr>
            <a:endParaRPr lang="en-US" sz="1700" b="1" dirty="0" smtClean="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8963">
                                            <p:txEl>
                                              <p:pRg st="2" end="2"/>
                                            </p:txEl>
                                          </p:spTgt>
                                        </p:tgtEl>
                                        <p:attrNameLst>
                                          <p:attrName>style.visibility</p:attrName>
                                        </p:attrNameLst>
                                      </p:cBhvr>
                                      <p:to>
                                        <p:strVal val="visible"/>
                                      </p:to>
                                    </p:set>
                                    <p:animEffect transition="in" filter="dissolve">
                                      <p:cBhvr>
                                        <p:cTn id="7" dur="500"/>
                                        <p:tgtEl>
                                          <p:spTgt spid="16896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68963">
                                            <p:txEl>
                                              <p:pRg st="6" end="6"/>
                                            </p:txEl>
                                          </p:spTgt>
                                        </p:tgtEl>
                                        <p:attrNameLst>
                                          <p:attrName>style.visibility</p:attrName>
                                        </p:attrNameLst>
                                      </p:cBhvr>
                                      <p:to>
                                        <p:strVal val="visible"/>
                                      </p:to>
                                    </p:set>
                                    <p:animEffect transition="in" filter="dissolve">
                                      <p:cBhvr>
                                        <p:cTn id="12" dur="500"/>
                                        <p:tgtEl>
                                          <p:spTgt spid="16896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68963">
                                            <p:txEl>
                                              <p:pRg st="10" end="10"/>
                                            </p:txEl>
                                          </p:spTgt>
                                        </p:tgtEl>
                                        <p:attrNameLst>
                                          <p:attrName>style.visibility</p:attrName>
                                        </p:attrNameLst>
                                      </p:cBhvr>
                                      <p:to>
                                        <p:strVal val="visible"/>
                                      </p:to>
                                    </p:set>
                                    <p:animEffect transition="in" filter="dissolve">
                                      <p:cBhvr>
                                        <p:cTn id="17" dur="500"/>
                                        <p:tgtEl>
                                          <p:spTgt spid="168963">
                                            <p:txEl>
                                              <p:pRg st="10" end="1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68963">
                                            <p:txEl>
                                              <p:pRg st="14" end="14"/>
                                            </p:txEl>
                                          </p:spTgt>
                                        </p:tgtEl>
                                        <p:attrNameLst>
                                          <p:attrName>style.visibility</p:attrName>
                                        </p:attrNameLst>
                                      </p:cBhvr>
                                      <p:to>
                                        <p:strVal val="visible"/>
                                      </p:to>
                                    </p:set>
                                    <p:animEffect transition="in" filter="dissolve">
                                      <p:cBhvr>
                                        <p:cTn id="22" dur="500"/>
                                        <p:tgtEl>
                                          <p:spTgt spid="16896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smtClean="0"/>
              <a:t>Free-body diagrams</a:t>
            </a:r>
          </a:p>
        </p:txBody>
      </p:sp>
      <p:pic>
        <p:nvPicPr>
          <p:cNvPr id="32772" name="Picture 5" descr="freebody_diagram"/>
          <p:cNvPicPr>
            <a:picLocks noChangeAspect="1" noChangeArrowheads="1"/>
          </p:cNvPicPr>
          <p:nvPr/>
        </p:nvPicPr>
        <p:blipFill>
          <a:blip r:embed="rId2" cstate="print"/>
          <a:srcRect/>
          <a:stretch>
            <a:fillRect/>
          </a:stretch>
        </p:blipFill>
        <p:spPr bwMode="auto">
          <a:xfrm>
            <a:off x="1816100" y="1431925"/>
            <a:ext cx="5435600" cy="51054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mtClean="0"/>
              <a:t>Free-body diagrams</a:t>
            </a:r>
          </a:p>
        </p:txBody>
      </p:sp>
      <p:sp>
        <p:nvSpPr>
          <p:cNvPr id="33795" name="Rectangle 3"/>
          <p:cNvSpPr>
            <a:spLocks noGrp="1" noChangeArrowheads="1"/>
          </p:cNvSpPr>
          <p:nvPr>
            <p:ph type="body" idx="1"/>
          </p:nvPr>
        </p:nvSpPr>
        <p:spPr/>
        <p:txBody>
          <a:bodyPr/>
          <a:lstStyle/>
          <a:p>
            <a:pPr eaLnBrk="1" hangingPunct="1">
              <a:buFontTx/>
              <a:buNone/>
            </a:pPr>
            <a:r>
              <a:rPr lang="en-US" smtClean="0"/>
              <a:t>	Shows the magnitude and direction of all forces acting on a </a:t>
            </a:r>
            <a:r>
              <a:rPr lang="en-US" u="sng" smtClean="0">
                <a:solidFill>
                  <a:srgbClr val="FF0000"/>
                </a:solidFill>
              </a:rPr>
              <a:t>single body</a:t>
            </a:r>
          </a:p>
        </p:txBody>
      </p:sp>
      <p:sp>
        <p:nvSpPr>
          <p:cNvPr id="33796" name="Text Box 5"/>
          <p:cNvSpPr txBox="1">
            <a:spLocks noChangeArrowheads="1"/>
          </p:cNvSpPr>
          <p:nvPr/>
        </p:nvSpPr>
        <p:spPr bwMode="auto">
          <a:xfrm>
            <a:off x="5711825" y="3776663"/>
            <a:ext cx="2776538" cy="915987"/>
          </a:xfrm>
          <a:prstGeom prst="rect">
            <a:avLst/>
          </a:prstGeom>
          <a:noFill/>
          <a:ln w="9525">
            <a:noFill/>
            <a:miter lim="800000"/>
            <a:headEnd/>
            <a:tailEnd/>
          </a:ln>
        </p:spPr>
        <p:txBody>
          <a:bodyPr>
            <a:spAutoFit/>
          </a:bodyPr>
          <a:lstStyle/>
          <a:p>
            <a:pPr>
              <a:spcBef>
                <a:spcPct val="50000"/>
              </a:spcBef>
            </a:pPr>
            <a:r>
              <a:rPr lang="en-US"/>
              <a:t>The diagram shows the body </a:t>
            </a:r>
            <a:r>
              <a:rPr lang="en-US" u="sng"/>
              <a:t>only</a:t>
            </a:r>
            <a:r>
              <a:rPr lang="en-US"/>
              <a:t> and the forces acting on it.</a:t>
            </a:r>
          </a:p>
        </p:txBody>
      </p:sp>
      <p:pic>
        <p:nvPicPr>
          <p:cNvPr id="33797" name="Picture 7" descr="cart_body"/>
          <p:cNvPicPr>
            <a:picLocks noChangeAspect="1" noChangeArrowheads="1"/>
          </p:cNvPicPr>
          <p:nvPr/>
        </p:nvPicPr>
        <p:blipFill>
          <a:blip r:embed="rId2" cstate="print"/>
          <a:srcRect/>
          <a:stretch>
            <a:fillRect/>
          </a:stretch>
        </p:blipFill>
        <p:spPr bwMode="auto">
          <a:xfrm>
            <a:off x="885825" y="3338513"/>
            <a:ext cx="4467225" cy="27432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mtClean="0"/>
              <a:t>Examples</a:t>
            </a:r>
          </a:p>
        </p:txBody>
      </p:sp>
      <p:sp>
        <p:nvSpPr>
          <p:cNvPr id="34819" name="Rectangle 3"/>
          <p:cNvSpPr>
            <a:spLocks noGrp="1" noChangeArrowheads="1"/>
          </p:cNvSpPr>
          <p:nvPr>
            <p:ph type="body" idx="1"/>
          </p:nvPr>
        </p:nvSpPr>
        <p:spPr/>
        <p:txBody>
          <a:bodyPr/>
          <a:lstStyle/>
          <a:p>
            <a:pPr eaLnBrk="1" hangingPunct="1"/>
            <a:r>
              <a:rPr lang="en-US" smtClean="0"/>
              <a:t>Mass hanging on a rope</a:t>
            </a:r>
          </a:p>
        </p:txBody>
      </p:sp>
      <p:sp>
        <p:nvSpPr>
          <p:cNvPr id="34820" name="Line 5"/>
          <p:cNvSpPr>
            <a:spLocks noChangeShapeType="1"/>
          </p:cNvSpPr>
          <p:nvPr/>
        </p:nvSpPr>
        <p:spPr bwMode="auto">
          <a:xfrm flipV="1">
            <a:off x="1689100" y="2355850"/>
            <a:ext cx="0" cy="2538413"/>
          </a:xfrm>
          <a:prstGeom prst="line">
            <a:avLst/>
          </a:prstGeom>
          <a:noFill/>
          <a:ln w="38100">
            <a:solidFill>
              <a:schemeClr val="tx1"/>
            </a:solidFill>
            <a:round/>
            <a:headEnd/>
            <a:tailEnd/>
          </a:ln>
        </p:spPr>
        <p:txBody>
          <a:bodyPr/>
          <a:lstStyle/>
          <a:p>
            <a:endParaRPr lang="en-CA"/>
          </a:p>
        </p:txBody>
      </p:sp>
      <p:sp>
        <p:nvSpPr>
          <p:cNvPr id="34821" name="Line 7"/>
          <p:cNvSpPr>
            <a:spLocks noChangeShapeType="1"/>
          </p:cNvSpPr>
          <p:nvPr/>
        </p:nvSpPr>
        <p:spPr bwMode="auto">
          <a:xfrm>
            <a:off x="5486400" y="4691063"/>
            <a:ext cx="0" cy="860425"/>
          </a:xfrm>
          <a:prstGeom prst="line">
            <a:avLst/>
          </a:prstGeom>
          <a:noFill/>
          <a:ln w="76200">
            <a:solidFill>
              <a:srgbClr val="FF0000"/>
            </a:solidFill>
            <a:round/>
            <a:headEnd/>
            <a:tailEnd type="triangle" w="med" len="med"/>
          </a:ln>
        </p:spPr>
        <p:txBody>
          <a:bodyPr/>
          <a:lstStyle/>
          <a:p>
            <a:endParaRPr lang="en-CA"/>
          </a:p>
        </p:txBody>
      </p:sp>
      <p:sp>
        <p:nvSpPr>
          <p:cNvPr id="34822" name="Line 8"/>
          <p:cNvSpPr>
            <a:spLocks noChangeShapeType="1"/>
          </p:cNvSpPr>
          <p:nvPr/>
        </p:nvSpPr>
        <p:spPr bwMode="auto">
          <a:xfrm flipV="1">
            <a:off x="5465763" y="2936875"/>
            <a:ext cx="0" cy="860425"/>
          </a:xfrm>
          <a:prstGeom prst="line">
            <a:avLst/>
          </a:prstGeom>
          <a:noFill/>
          <a:ln w="76200">
            <a:solidFill>
              <a:srgbClr val="FF0000"/>
            </a:solidFill>
            <a:round/>
            <a:headEnd/>
            <a:tailEnd type="triangle" w="med" len="med"/>
          </a:ln>
        </p:spPr>
        <p:txBody>
          <a:bodyPr/>
          <a:lstStyle/>
          <a:p>
            <a:endParaRPr lang="en-CA"/>
          </a:p>
        </p:txBody>
      </p:sp>
      <p:sp>
        <p:nvSpPr>
          <p:cNvPr id="34823" name="Text Box 9"/>
          <p:cNvSpPr txBox="1">
            <a:spLocks noChangeArrowheads="1"/>
          </p:cNvSpPr>
          <p:nvPr/>
        </p:nvSpPr>
        <p:spPr bwMode="auto">
          <a:xfrm>
            <a:off x="5702300" y="5421313"/>
            <a:ext cx="1968500" cy="366712"/>
          </a:xfrm>
          <a:prstGeom prst="rect">
            <a:avLst/>
          </a:prstGeom>
          <a:noFill/>
          <a:ln w="9525">
            <a:noFill/>
            <a:miter lim="800000"/>
            <a:headEnd/>
            <a:tailEnd/>
          </a:ln>
        </p:spPr>
        <p:txBody>
          <a:bodyPr>
            <a:spAutoFit/>
          </a:bodyPr>
          <a:lstStyle/>
          <a:p>
            <a:pPr>
              <a:spcBef>
                <a:spcPct val="50000"/>
              </a:spcBef>
            </a:pPr>
            <a:r>
              <a:rPr lang="en-US"/>
              <a:t>W (weight)</a:t>
            </a:r>
          </a:p>
        </p:txBody>
      </p:sp>
      <p:sp>
        <p:nvSpPr>
          <p:cNvPr id="34824" name="Text Box 10"/>
          <p:cNvSpPr txBox="1">
            <a:spLocks noChangeArrowheads="1"/>
          </p:cNvSpPr>
          <p:nvPr/>
        </p:nvSpPr>
        <p:spPr bwMode="auto">
          <a:xfrm>
            <a:off x="5649913" y="2732088"/>
            <a:ext cx="2430462" cy="366712"/>
          </a:xfrm>
          <a:prstGeom prst="rect">
            <a:avLst/>
          </a:prstGeom>
          <a:noFill/>
          <a:ln w="9525">
            <a:noFill/>
            <a:miter lim="800000"/>
            <a:headEnd/>
            <a:tailEnd/>
          </a:ln>
        </p:spPr>
        <p:txBody>
          <a:bodyPr>
            <a:spAutoFit/>
          </a:bodyPr>
          <a:lstStyle/>
          <a:p>
            <a:pPr>
              <a:spcBef>
                <a:spcPct val="50000"/>
              </a:spcBef>
            </a:pPr>
            <a:r>
              <a:rPr lang="en-US"/>
              <a:t>T (tension in rope)</a:t>
            </a:r>
          </a:p>
        </p:txBody>
      </p:sp>
      <p:sp>
        <p:nvSpPr>
          <p:cNvPr id="34825" name="Oval 11"/>
          <p:cNvSpPr>
            <a:spLocks noChangeArrowheads="1"/>
          </p:cNvSpPr>
          <p:nvPr/>
        </p:nvSpPr>
        <p:spPr bwMode="auto">
          <a:xfrm>
            <a:off x="1166813" y="4889500"/>
            <a:ext cx="998537" cy="989013"/>
          </a:xfrm>
          <a:prstGeom prst="ellipse">
            <a:avLst/>
          </a:prstGeom>
          <a:solidFill>
            <a:srgbClr val="996600"/>
          </a:solidFill>
          <a:ln w="9525">
            <a:solidFill>
              <a:schemeClr val="tx1"/>
            </a:solidFill>
            <a:round/>
            <a:headEnd/>
            <a:tailEnd/>
          </a:ln>
        </p:spPr>
        <p:txBody>
          <a:bodyPr wrap="none" anchor="ctr"/>
          <a:lstStyle/>
          <a:p>
            <a:endParaRPr lang="en-CA"/>
          </a:p>
        </p:txBody>
      </p:sp>
      <p:sp>
        <p:nvSpPr>
          <p:cNvPr id="34826" name="Oval 12"/>
          <p:cNvSpPr>
            <a:spLocks noChangeArrowheads="1"/>
          </p:cNvSpPr>
          <p:nvPr/>
        </p:nvSpPr>
        <p:spPr bwMode="auto">
          <a:xfrm>
            <a:off x="4965700" y="3762375"/>
            <a:ext cx="998538" cy="989013"/>
          </a:xfrm>
          <a:prstGeom prst="ellipse">
            <a:avLst/>
          </a:prstGeom>
          <a:solidFill>
            <a:srgbClr val="996600"/>
          </a:solidFill>
          <a:ln w="9525">
            <a:solidFill>
              <a:schemeClr val="tx1"/>
            </a:solidFill>
            <a:round/>
            <a:headEnd/>
            <a:tailEnd/>
          </a:ln>
        </p:spPr>
        <p:txBody>
          <a:bodyPr wrap="none" anchor="ctr"/>
          <a:lstStyle/>
          <a:p>
            <a:endParaRPr lang="en-CA"/>
          </a:p>
        </p:txBody>
      </p:sp>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smtClean="0"/>
              <a:t>Examples</a:t>
            </a:r>
          </a:p>
        </p:txBody>
      </p:sp>
      <p:sp>
        <p:nvSpPr>
          <p:cNvPr id="35843" name="Rectangle 3"/>
          <p:cNvSpPr>
            <a:spLocks noGrp="1" noChangeArrowheads="1"/>
          </p:cNvSpPr>
          <p:nvPr>
            <p:ph type="body" idx="1"/>
          </p:nvPr>
        </p:nvSpPr>
        <p:spPr/>
        <p:txBody>
          <a:bodyPr/>
          <a:lstStyle/>
          <a:p>
            <a:pPr eaLnBrk="1" hangingPunct="1"/>
            <a:r>
              <a:rPr lang="en-US" smtClean="0"/>
              <a:t>Inclined slope</a:t>
            </a:r>
          </a:p>
        </p:txBody>
      </p:sp>
      <p:sp>
        <p:nvSpPr>
          <p:cNvPr id="35844" name="Rectangle 4"/>
          <p:cNvSpPr>
            <a:spLocks noChangeArrowheads="1"/>
          </p:cNvSpPr>
          <p:nvPr/>
        </p:nvSpPr>
        <p:spPr bwMode="auto">
          <a:xfrm rot="1440244">
            <a:off x="1584325" y="4848225"/>
            <a:ext cx="955675" cy="517525"/>
          </a:xfrm>
          <a:prstGeom prst="rect">
            <a:avLst/>
          </a:prstGeom>
          <a:solidFill>
            <a:schemeClr val="bg2"/>
          </a:solidFill>
          <a:ln w="9525">
            <a:solidFill>
              <a:schemeClr val="tx1"/>
            </a:solidFill>
            <a:miter lim="800000"/>
            <a:headEnd/>
            <a:tailEnd/>
          </a:ln>
        </p:spPr>
        <p:txBody>
          <a:bodyPr wrap="none" anchor="ctr"/>
          <a:lstStyle/>
          <a:p>
            <a:endParaRPr lang="en-CA"/>
          </a:p>
        </p:txBody>
      </p:sp>
      <p:sp>
        <p:nvSpPr>
          <p:cNvPr id="35845" name="Line 7"/>
          <p:cNvSpPr>
            <a:spLocks noChangeShapeType="1"/>
          </p:cNvSpPr>
          <p:nvPr/>
        </p:nvSpPr>
        <p:spPr bwMode="auto">
          <a:xfrm>
            <a:off x="6121400" y="5502275"/>
            <a:ext cx="0" cy="1074738"/>
          </a:xfrm>
          <a:prstGeom prst="line">
            <a:avLst/>
          </a:prstGeom>
          <a:noFill/>
          <a:ln w="76200">
            <a:solidFill>
              <a:srgbClr val="FF0000"/>
            </a:solidFill>
            <a:round/>
            <a:headEnd/>
            <a:tailEnd type="triangle" w="med" len="med"/>
          </a:ln>
        </p:spPr>
        <p:txBody>
          <a:bodyPr/>
          <a:lstStyle/>
          <a:p>
            <a:endParaRPr lang="en-CA"/>
          </a:p>
        </p:txBody>
      </p:sp>
      <p:sp>
        <p:nvSpPr>
          <p:cNvPr id="35846" name="Text Box 9"/>
          <p:cNvSpPr txBox="1">
            <a:spLocks noChangeArrowheads="1"/>
          </p:cNvSpPr>
          <p:nvPr/>
        </p:nvSpPr>
        <p:spPr bwMode="auto">
          <a:xfrm>
            <a:off x="6196013" y="6092825"/>
            <a:ext cx="1968500" cy="366713"/>
          </a:xfrm>
          <a:prstGeom prst="rect">
            <a:avLst/>
          </a:prstGeom>
          <a:noFill/>
          <a:ln w="9525">
            <a:noFill/>
            <a:miter lim="800000"/>
            <a:headEnd/>
            <a:tailEnd/>
          </a:ln>
        </p:spPr>
        <p:txBody>
          <a:bodyPr>
            <a:spAutoFit/>
          </a:bodyPr>
          <a:lstStyle/>
          <a:p>
            <a:pPr>
              <a:spcBef>
                <a:spcPct val="50000"/>
              </a:spcBef>
            </a:pPr>
            <a:r>
              <a:rPr lang="en-US"/>
              <a:t>W (weight)</a:t>
            </a:r>
          </a:p>
        </p:txBody>
      </p:sp>
      <p:sp>
        <p:nvSpPr>
          <p:cNvPr id="35847" name="Text Box 10"/>
          <p:cNvSpPr txBox="1">
            <a:spLocks noChangeArrowheads="1"/>
          </p:cNvSpPr>
          <p:nvPr/>
        </p:nvSpPr>
        <p:spPr bwMode="auto">
          <a:xfrm>
            <a:off x="6097588" y="4262438"/>
            <a:ext cx="2851150" cy="366712"/>
          </a:xfrm>
          <a:prstGeom prst="rect">
            <a:avLst/>
          </a:prstGeom>
          <a:noFill/>
          <a:ln w="9525">
            <a:noFill/>
            <a:miter lim="800000"/>
            <a:headEnd/>
            <a:tailEnd/>
          </a:ln>
        </p:spPr>
        <p:txBody>
          <a:bodyPr>
            <a:spAutoFit/>
          </a:bodyPr>
          <a:lstStyle/>
          <a:p>
            <a:pPr>
              <a:spcBef>
                <a:spcPct val="50000"/>
              </a:spcBef>
            </a:pPr>
            <a:r>
              <a:rPr lang="en-US"/>
              <a:t>R (normal reaction force)</a:t>
            </a:r>
          </a:p>
        </p:txBody>
      </p:sp>
      <p:sp>
        <p:nvSpPr>
          <p:cNvPr id="35848" name="AutoShape 11"/>
          <p:cNvSpPr>
            <a:spLocks noChangeArrowheads="1"/>
          </p:cNvSpPr>
          <p:nvPr/>
        </p:nvSpPr>
        <p:spPr bwMode="auto">
          <a:xfrm>
            <a:off x="541338" y="4711700"/>
            <a:ext cx="3741737" cy="1698625"/>
          </a:xfrm>
          <a:prstGeom prst="rtTriangle">
            <a:avLst/>
          </a:prstGeom>
          <a:solidFill>
            <a:schemeClr val="accent1"/>
          </a:solidFill>
          <a:ln w="9525">
            <a:solidFill>
              <a:schemeClr val="tx1"/>
            </a:solidFill>
            <a:miter lim="800000"/>
            <a:headEnd/>
            <a:tailEnd/>
          </a:ln>
        </p:spPr>
        <p:txBody>
          <a:bodyPr wrap="none" anchor="ctr"/>
          <a:lstStyle/>
          <a:p>
            <a:endParaRPr lang="en-CA"/>
          </a:p>
        </p:txBody>
      </p:sp>
      <p:sp>
        <p:nvSpPr>
          <p:cNvPr id="35849" name="Rectangle 12"/>
          <p:cNvSpPr>
            <a:spLocks noChangeArrowheads="1"/>
          </p:cNvSpPr>
          <p:nvPr/>
        </p:nvSpPr>
        <p:spPr bwMode="auto">
          <a:xfrm rot="1440244">
            <a:off x="5775325" y="5016500"/>
            <a:ext cx="955675" cy="517525"/>
          </a:xfrm>
          <a:prstGeom prst="rect">
            <a:avLst/>
          </a:prstGeom>
          <a:solidFill>
            <a:schemeClr val="bg2"/>
          </a:solidFill>
          <a:ln w="9525">
            <a:solidFill>
              <a:schemeClr val="tx1"/>
            </a:solidFill>
            <a:miter lim="800000"/>
            <a:headEnd/>
            <a:tailEnd/>
          </a:ln>
        </p:spPr>
        <p:txBody>
          <a:bodyPr wrap="none" anchor="ctr"/>
          <a:lstStyle/>
          <a:p>
            <a:endParaRPr lang="en-CA"/>
          </a:p>
        </p:txBody>
      </p:sp>
      <p:sp>
        <p:nvSpPr>
          <p:cNvPr id="35850" name="Line 8"/>
          <p:cNvSpPr>
            <a:spLocks noChangeShapeType="1"/>
          </p:cNvSpPr>
          <p:nvPr/>
        </p:nvSpPr>
        <p:spPr bwMode="auto">
          <a:xfrm flipV="1">
            <a:off x="6127750" y="4532313"/>
            <a:ext cx="334963" cy="944562"/>
          </a:xfrm>
          <a:prstGeom prst="line">
            <a:avLst/>
          </a:prstGeom>
          <a:noFill/>
          <a:ln w="76200">
            <a:solidFill>
              <a:srgbClr val="FF0000"/>
            </a:solidFill>
            <a:round/>
            <a:headEnd/>
            <a:tailEnd type="triangle" w="med" len="med"/>
          </a:ln>
        </p:spPr>
        <p:txBody>
          <a:bodyPr/>
          <a:lstStyle/>
          <a:p>
            <a:endParaRPr lang="en-CA"/>
          </a:p>
        </p:txBody>
      </p:sp>
      <p:sp>
        <p:nvSpPr>
          <p:cNvPr id="35851" name="Line 13"/>
          <p:cNvSpPr>
            <a:spLocks noChangeShapeType="1"/>
          </p:cNvSpPr>
          <p:nvPr/>
        </p:nvSpPr>
        <p:spPr bwMode="auto">
          <a:xfrm flipH="1" flipV="1">
            <a:off x="5511800" y="5230813"/>
            <a:ext cx="588963" cy="257175"/>
          </a:xfrm>
          <a:prstGeom prst="line">
            <a:avLst/>
          </a:prstGeom>
          <a:noFill/>
          <a:ln w="76200">
            <a:solidFill>
              <a:srgbClr val="FF0000"/>
            </a:solidFill>
            <a:round/>
            <a:headEnd/>
            <a:tailEnd type="triangle" w="med" len="med"/>
          </a:ln>
        </p:spPr>
        <p:txBody>
          <a:bodyPr/>
          <a:lstStyle/>
          <a:p>
            <a:endParaRPr lang="en-CA"/>
          </a:p>
        </p:txBody>
      </p:sp>
      <p:sp>
        <p:nvSpPr>
          <p:cNvPr id="35852" name="Text Box 14"/>
          <p:cNvSpPr txBox="1">
            <a:spLocks noChangeArrowheads="1"/>
          </p:cNvSpPr>
          <p:nvPr/>
        </p:nvSpPr>
        <p:spPr bwMode="auto">
          <a:xfrm>
            <a:off x="4383088" y="4637088"/>
            <a:ext cx="1284287" cy="366712"/>
          </a:xfrm>
          <a:prstGeom prst="rect">
            <a:avLst/>
          </a:prstGeom>
          <a:noFill/>
          <a:ln w="9525">
            <a:noFill/>
            <a:miter lim="800000"/>
            <a:headEnd/>
            <a:tailEnd/>
          </a:ln>
        </p:spPr>
        <p:txBody>
          <a:bodyPr>
            <a:spAutoFit/>
          </a:bodyPr>
          <a:lstStyle/>
          <a:p>
            <a:pPr>
              <a:spcBef>
                <a:spcPct val="50000"/>
              </a:spcBef>
            </a:pPr>
            <a:r>
              <a:rPr lang="en-US"/>
              <a:t>F (friction)</a:t>
            </a:r>
          </a:p>
        </p:txBody>
      </p:sp>
      <p:sp>
        <p:nvSpPr>
          <p:cNvPr id="35853" name="Text Box 15"/>
          <p:cNvSpPr txBox="1">
            <a:spLocks noChangeArrowheads="1"/>
          </p:cNvSpPr>
          <p:nvPr/>
        </p:nvSpPr>
        <p:spPr bwMode="auto">
          <a:xfrm>
            <a:off x="5383213" y="1511300"/>
            <a:ext cx="3060700" cy="1768475"/>
          </a:xfrm>
          <a:prstGeom prst="rect">
            <a:avLst/>
          </a:prstGeom>
          <a:noFill/>
          <a:ln w="28575">
            <a:solidFill>
              <a:srgbClr val="FF0000"/>
            </a:solidFill>
            <a:miter lim="800000"/>
            <a:headEnd/>
            <a:tailEnd/>
          </a:ln>
        </p:spPr>
        <p:txBody>
          <a:bodyPr>
            <a:spAutoFit/>
          </a:bodyPr>
          <a:lstStyle/>
          <a:p>
            <a:pPr>
              <a:spcBef>
                <a:spcPct val="50000"/>
              </a:spcBef>
            </a:pPr>
            <a:r>
              <a:rPr lang="en-US"/>
              <a:t>If a body touches another body there is a </a:t>
            </a:r>
            <a:r>
              <a:rPr lang="en-US" i="1"/>
              <a:t>force of reaction</a:t>
            </a:r>
            <a:r>
              <a:rPr lang="en-US"/>
              <a:t> or </a:t>
            </a:r>
            <a:r>
              <a:rPr lang="en-US" i="1"/>
              <a:t>contact force</a:t>
            </a:r>
            <a:r>
              <a:rPr lang="en-US"/>
              <a:t>. The force is </a:t>
            </a:r>
            <a:r>
              <a:rPr lang="en-US" i="1"/>
              <a:t>perpendicular</a:t>
            </a:r>
            <a:r>
              <a:rPr lang="en-US"/>
              <a:t> to the body exerting the force</a:t>
            </a:r>
          </a:p>
        </p:txBody>
      </p:sp>
      <p:sp>
        <p:nvSpPr>
          <p:cNvPr id="35854" name="Line 16"/>
          <p:cNvSpPr>
            <a:spLocks noChangeShapeType="1"/>
          </p:cNvSpPr>
          <p:nvPr/>
        </p:nvSpPr>
        <p:spPr bwMode="auto">
          <a:xfrm>
            <a:off x="6186488" y="3079750"/>
            <a:ext cx="288925" cy="1155700"/>
          </a:xfrm>
          <a:prstGeom prst="line">
            <a:avLst/>
          </a:prstGeom>
          <a:noFill/>
          <a:ln w="9525">
            <a:solidFill>
              <a:schemeClr val="tx1"/>
            </a:solidFill>
            <a:round/>
            <a:headEnd/>
            <a:tailEnd type="triangle" w="med" len="med"/>
          </a:ln>
        </p:spPr>
        <p:txBody>
          <a:bodyPr/>
          <a:lstStyle/>
          <a:p>
            <a:endParaRPr lang="en-CA"/>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mtClean="0"/>
              <a:t>Examples</a:t>
            </a:r>
          </a:p>
        </p:txBody>
      </p:sp>
      <p:sp>
        <p:nvSpPr>
          <p:cNvPr id="36867" name="Rectangle 3"/>
          <p:cNvSpPr>
            <a:spLocks noGrp="1" noChangeArrowheads="1"/>
          </p:cNvSpPr>
          <p:nvPr>
            <p:ph type="body" idx="1"/>
          </p:nvPr>
        </p:nvSpPr>
        <p:spPr/>
        <p:txBody>
          <a:bodyPr/>
          <a:lstStyle/>
          <a:p>
            <a:pPr eaLnBrk="1" hangingPunct="1"/>
            <a:r>
              <a:rPr lang="en-US" dirty="0" smtClean="0"/>
              <a:t>String over a pulley (stationary)</a:t>
            </a:r>
          </a:p>
        </p:txBody>
      </p:sp>
      <p:sp>
        <p:nvSpPr>
          <p:cNvPr id="36868" name="AutoShape 4"/>
          <p:cNvSpPr>
            <a:spLocks noChangeArrowheads="1"/>
          </p:cNvSpPr>
          <p:nvPr/>
        </p:nvSpPr>
        <p:spPr bwMode="auto">
          <a:xfrm>
            <a:off x="1527175" y="2389188"/>
            <a:ext cx="882650" cy="957262"/>
          </a:xfrm>
          <a:custGeom>
            <a:avLst/>
            <a:gdLst>
              <a:gd name="T0" fmla="*/ 441325 w 21600"/>
              <a:gd name="T1" fmla="*/ 0 h 21600"/>
              <a:gd name="T2" fmla="*/ 129251 w 21600"/>
              <a:gd name="T3" fmla="*/ 140177 h 21600"/>
              <a:gd name="T4" fmla="*/ 0 w 21600"/>
              <a:gd name="T5" fmla="*/ 478631 h 21600"/>
              <a:gd name="T6" fmla="*/ 129251 w 21600"/>
              <a:gd name="T7" fmla="*/ 817085 h 21600"/>
              <a:gd name="T8" fmla="*/ 441325 w 21600"/>
              <a:gd name="T9" fmla="*/ 957262 h 21600"/>
              <a:gd name="T10" fmla="*/ 753399 w 21600"/>
              <a:gd name="T11" fmla="*/ 817085 h 21600"/>
              <a:gd name="T12" fmla="*/ 882650 w 21600"/>
              <a:gd name="T13" fmla="*/ 478631 h 21600"/>
              <a:gd name="T14" fmla="*/ 753399 w 21600"/>
              <a:gd name="T15" fmla="*/ 14017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p:spPr>
        <p:txBody>
          <a:bodyPr wrap="none" anchor="ctr"/>
          <a:lstStyle/>
          <a:p>
            <a:endParaRPr lang="en-CA"/>
          </a:p>
        </p:txBody>
      </p:sp>
      <p:sp>
        <p:nvSpPr>
          <p:cNvPr id="36869" name="Line 5"/>
          <p:cNvSpPr>
            <a:spLocks noChangeShapeType="1"/>
          </p:cNvSpPr>
          <p:nvPr/>
        </p:nvSpPr>
        <p:spPr bwMode="auto">
          <a:xfrm>
            <a:off x="1506538" y="2882900"/>
            <a:ext cx="0" cy="1247775"/>
          </a:xfrm>
          <a:prstGeom prst="line">
            <a:avLst/>
          </a:prstGeom>
          <a:noFill/>
          <a:ln w="9525">
            <a:solidFill>
              <a:schemeClr val="tx1"/>
            </a:solidFill>
            <a:round/>
            <a:headEnd/>
            <a:tailEnd/>
          </a:ln>
        </p:spPr>
        <p:txBody>
          <a:bodyPr/>
          <a:lstStyle/>
          <a:p>
            <a:endParaRPr lang="en-CA"/>
          </a:p>
        </p:txBody>
      </p:sp>
      <p:sp>
        <p:nvSpPr>
          <p:cNvPr id="36870" name="Line 6"/>
          <p:cNvSpPr>
            <a:spLocks noChangeShapeType="1"/>
          </p:cNvSpPr>
          <p:nvPr/>
        </p:nvSpPr>
        <p:spPr bwMode="auto">
          <a:xfrm>
            <a:off x="2411413" y="2894013"/>
            <a:ext cx="0" cy="2540000"/>
          </a:xfrm>
          <a:prstGeom prst="line">
            <a:avLst/>
          </a:prstGeom>
          <a:noFill/>
          <a:ln w="9525">
            <a:solidFill>
              <a:schemeClr val="tx1"/>
            </a:solidFill>
            <a:round/>
            <a:headEnd/>
            <a:tailEnd/>
          </a:ln>
        </p:spPr>
        <p:txBody>
          <a:bodyPr/>
          <a:lstStyle/>
          <a:p>
            <a:endParaRPr lang="en-CA"/>
          </a:p>
        </p:txBody>
      </p:sp>
      <p:sp>
        <p:nvSpPr>
          <p:cNvPr id="36871" name="Rectangle 7"/>
          <p:cNvSpPr>
            <a:spLocks noChangeArrowheads="1"/>
          </p:cNvSpPr>
          <p:nvPr/>
        </p:nvSpPr>
        <p:spPr bwMode="auto">
          <a:xfrm>
            <a:off x="1323975" y="4130675"/>
            <a:ext cx="365125" cy="441325"/>
          </a:xfrm>
          <a:prstGeom prst="rect">
            <a:avLst/>
          </a:prstGeom>
          <a:solidFill>
            <a:schemeClr val="bg2"/>
          </a:solidFill>
          <a:ln w="9525">
            <a:solidFill>
              <a:schemeClr val="tx1"/>
            </a:solidFill>
            <a:miter lim="800000"/>
            <a:headEnd/>
            <a:tailEnd/>
          </a:ln>
        </p:spPr>
        <p:txBody>
          <a:bodyPr wrap="none" anchor="ctr"/>
          <a:lstStyle/>
          <a:p>
            <a:endParaRPr lang="en-CA"/>
          </a:p>
        </p:txBody>
      </p:sp>
      <p:sp>
        <p:nvSpPr>
          <p:cNvPr id="36872" name="Rectangle 8"/>
          <p:cNvSpPr>
            <a:spLocks noChangeArrowheads="1"/>
          </p:cNvSpPr>
          <p:nvPr/>
        </p:nvSpPr>
        <p:spPr bwMode="auto">
          <a:xfrm>
            <a:off x="2217738" y="5434013"/>
            <a:ext cx="365125" cy="441325"/>
          </a:xfrm>
          <a:prstGeom prst="rect">
            <a:avLst/>
          </a:prstGeom>
          <a:solidFill>
            <a:schemeClr val="bg2"/>
          </a:solidFill>
          <a:ln w="9525">
            <a:solidFill>
              <a:schemeClr val="tx1"/>
            </a:solidFill>
            <a:miter lim="800000"/>
            <a:headEnd/>
            <a:tailEnd/>
          </a:ln>
        </p:spPr>
        <p:txBody>
          <a:bodyPr wrap="none" anchor="ctr"/>
          <a:lstStyle/>
          <a:p>
            <a:endParaRPr lang="en-CA"/>
          </a:p>
        </p:txBody>
      </p:sp>
      <p:sp>
        <p:nvSpPr>
          <p:cNvPr id="36873" name="Rectangle 9"/>
          <p:cNvSpPr>
            <a:spLocks noChangeArrowheads="1"/>
          </p:cNvSpPr>
          <p:nvPr/>
        </p:nvSpPr>
        <p:spPr bwMode="auto">
          <a:xfrm>
            <a:off x="5380038" y="4067175"/>
            <a:ext cx="365125" cy="441325"/>
          </a:xfrm>
          <a:prstGeom prst="rect">
            <a:avLst/>
          </a:prstGeom>
          <a:solidFill>
            <a:schemeClr val="bg2"/>
          </a:solidFill>
          <a:ln w="9525">
            <a:solidFill>
              <a:schemeClr val="tx1"/>
            </a:solidFill>
            <a:miter lim="800000"/>
            <a:headEnd/>
            <a:tailEnd/>
          </a:ln>
        </p:spPr>
        <p:txBody>
          <a:bodyPr wrap="none" anchor="ctr"/>
          <a:lstStyle/>
          <a:p>
            <a:endParaRPr lang="en-CA"/>
          </a:p>
        </p:txBody>
      </p:sp>
      <p:sp>
        <p:nvSpPr>
          <p:cNvPr id="36874" name="Rectangle 10"/>
          <p:cNvSpPr>
            <a:spLocks noChangeArrowheads="1"/>
          </p:cNvSpPr>
          <p:nvPr/>
        </p:nvSpPr>
        <p:spPr bwMode="auto">
          <a:xfrm>
            <a:off x="6273800" y="5370513"/>
            <a:ext cx="365125" cy="441325"/>
          </a:xfrm>
          <a:prstGeom prst="rect">
            <a:avLst/>
          </a:prstGeom>
          <a:solidFill>
            <a:schemeClr val="bg2"/>
          </a:solidFill>
          <a:ln w="9525">
            <a:solidFill>
              <a:schemeClr val="tx1"/>
            </a:solidFill>
            <a:miter lim="800000"/>
            <a:headEnd/>
            <a:tailEnd/>
          </a:ln>
        </p:spPr>
        <p:txBody>
          <a:bodyPr wrap="none" anchor="ctr"/>
          <a:lstStyle/>
          <a:p>
            <a:endParaRPr lang="en-CA"/>
          </a:p>
        </p:txBody>
      </p:sp>
      <p:sp>
        <p:nvSpPr>
          <p:cNvPr id="36875" name="Line 11"/>
          <p:cNvSpPr>
            <a:spLocks noChangeShapeType="1"/>
          </p:cNvSpPr>
          <p:nvPr/>
        </p:nvSpPr>
        <p:spPr bwMode="auto">
          <a:xfrm flipV="1">
            <a:off x="5551488" y="3076575"/>
            <a:ext cx="0" cy="990600"/>
          </a:xfrm>
          <a:prstGeom prst="line">
            <a:avLst/>
          </a:prstGeom>
          <a:noFill/>
          <a:ln w="38100">
            <a:solidFill>
              <a:srgbClr val="FF0000"/>
            </a:solidFill>
            <a:round/>
            <a:headEnd/>
            <a:tailEnd type="triangle" w="med" len="med"/>
          </a:ln>
        </p:spPr>
        <p:txBody>
          <a:bodyPr/>
          <a:lstStyle/>
          <a:p>
            <a:endParaRPr lang="en-CA"/>
          </a:p>
        </p:txBody>
      </p:sp>
      <p:sp>
        <p:nvSpPr>
          <p:cNvPr id="36876" name="Line 12"/>
          <p:cNvSpPr>
            <a:spLocks noChangeShapeType="1"/>
          </p:cNvSpPr>
          <p:nvPr/>
        </p:nvSpPr>
        <p:spPr bwMode="auto">
          <a:xfrm flipV="1">
            <a:off x="6456363" y="4368800"/>
            <a:ext cx="0" cy="990600"/>
          </a:xfrm>
          <a:prstGeom prst="line">
            <a:avLst/>
          </a:prstGeom>
          <a:noFill/>
          <a:ln w="38100">
            <a:solidFill>
              <a:srgbClr val="FF0000"/>
            </a:solidFill>
            <a:round/>
            <a:headEnd/>
            <a:tailEnd type="triangle" w="med" len="med"/>
          </a:ln>
        </p:spPr>
        <p:txBody>
          <a:bodyPr/>
          <a:lstStyle/>
          <a:p>
            <a:endParaRPr lang="en-CA"/>
          </a:p>
        </p:txBody>
      </p:sp>
      <p:sp>
        <p:nvSpPr>
          <p:cNvPr id="36877" name="Line 13"/>
          <p:cNvSpPr>
            <a:spLocks noChangeShapeType="1"/>
          </p:cNvSpPr>
          <p:nvPr/>
        </p:nvSpPr>
        <p:spPr bwMode="auto">
          <a:xfrm>
            <a:off x="5541963" y="4530725"/>
            <a:ext cx="0" cy="990600"/>
          </a:xfrm>
          <a:prstGeom prst="line">
            <a:avLst/>
          </a:prstGeom>
          <a:noFill/>
          <a:ln w="38100">
            <a:solidFill>
              <a:srgbClr val="FF0000"/>
            </a:solidFill>
            <a:round/>
            <a:headEnd/>
            <a:tailEnd type="triangle" w="med" len="med"/>
          </a:ln>
        </p:spPr>
        <p:txBody>
          <a:bodyPr/>
          <a:lstStyle/>
          <a:p>
            <a:endParaRPr lang="en-CA"/>
          </a:p>
        </p:txBody>
      </p:sp>
      <p:sp>
        <p:nvSpPr>
          <p:cNvPr id="36878" name="Line 14"/>
          <p:cNvSpPr>
            <a:spLocks noChangeShapeType="1"/>
          </p:cNvSpPr>
          <p:nvPr/>
        </p:nvSpPr>
        <p:spPr bwMode="auto">
          <a:xfrm>
            <a:off x="6446838" y="5867400"/>
            <a:ext cx="0" cy="990600"/>
          </a:xfrm>
          <a:prstGeom prst="line">
            <a:avLst/>
          </a:prstGeom>
          <a:noFill/>
          <a:ln w="38100">
            <a:solidFill>
              <a:srgbClr val="FF0000"/>
            </a:solidFill>
            <a:round/>
            <a:headEnd/>
            <a:tailEnd type="triangle" w="med" len="med"/>
          </a:ln>
        </p:spPr>
        <p:txBody>
          <a:bodyPr/>
          <a:lstStyle/>
          <a:p>
            <a:endParaRPr lang="en-CA"/>
          </a:p>
        </p:txBody>
      </p:sp>
      <p:sp>
        <p:nvSpPr>
          <p:cNvPr id="36879" name="Text Box 15"/>
          <p:cNvSpPr txBox="1">
            <a:spLocks noChangeArrowheads="1"/>
          </p:cNvSpPr>
          <p:nvPr/>
        </p:nvSpPr>
        <p:spPr bwMode="auto">
          <a:xfrm>
            <a:off x="5629275" y="3000375"/>
            <a:ext cx="2430463" cy="366713"/>
          </a:xfrm>
          <a:prstGeom prst="rect">
            <a:avLst/>
          </a:prstGeom>
          <a:noFill/>
          <a:ln w="9525">
            <a:noFill/>
            <a:miter lim="800000"/>
            <a:headEnd/>
            <a:tailEnd/>
          </a:ln>
        </p:spPr>
        <p:txBody>
          <a:bodyPr>
            <a:spAutoFit/>
          </a:bodyPr>
          <a:lstStyle/>
          <a:p>
            <a:pPr>
              <a:spcBef>
                <a:spcPct val="50000"/>
              </a:spcBef>
            </a:pPr>
            <a:r>
              <a:rPr lang="en-US"/>
              <a:t>T (tension in rope)</a:t>
            </a:r>
          </a:p>
        </p:txBody>
      </p:sp>
      <p:sp>
        <p:nvSpPr>
          <p:cNvPr id="36880" name="Text Box 16"/>
          <p:cNvSpPr txBox="1">
            <a:spLocks noChangeArrowheads="1"/>
          </p:cNvSpPr>
          <p:nvPr/>
        </p:nvSpPr>
        <p:spPr bwMode="auto">
          <a:xfrm>
            <a:off x="6511925" y="4400550"/>
            <a:ext cx="2430463" cy="366713"/>
          </a:xfrm>
          <a:prstGeom prst="rect">
            <a:avLst/>
          </a:prstGeom>
          <a:noFill/>
          <a:ln w="9525">
            <a:noFill/>
            <a:miter lim="800000"/>
            <a:headEnd/>
            <a:tailEnd/>
          </a:ln>
        </p:spPr>
        <p:txBody>
          <a:bodyPr>
            <a:spAutoFit/>
          </a:bodyPr>
          <a:lstStyle/>
          <a:p>
            <a:pPr>
              <a:spcBef>
                <a:spcPct val="50000"/>
              </a:spcBef>
            </a:pPr>
            <a:r>
              <a:rPr lang="en-US"/>
              <a:t>T (tension in rope)</a:t>
            </a:r>
          </a:p>
        </p:txBody>
      </p:sp>
      <p:sp>
        <p:nvSpPr>
          <p:cNvPr id="36881" name="Text Box 17"/>
          <p:cNvSpPr txBox="1">
            <a:spLocks noChangeArrowheads="1"/>
          </p:cNvSpPr>
          <p:nvPr/>
        </p:nvSpPr>
        <p:spPr bwMode="auto">
          <a:xfrm>
            <a:off x="4910138" y="4972050"/>
            <a:ext cx="547687" cy="366713"/>
          </a:xfrm>
          <a:prstGeom prst="rect">
            <a:avLst/>
          </a:prstGeom>
          <a:noFill/>
          <a:ln w="9525">
            <a:noFill/>
            <a:miter lim="800000"/>
            <a:headEnd/>
            <a:tailEnd/>
          </a:ln>
        </p:spPr>
        <p:txBody>
          <a:bodyPr>
            <a:spAutoFit/>
          </a:bodyPr>
          <a:lstStyle/>
          <a:p>
            <a:pPr>
              <a:spcBef>
                <a:spcPct val="50000"/>
              </a:spcBef>
            </a:pPr>
            <a:r>
              <a:rPr lang="en-US"/>
              <a:t>W</a:t>
            </a:r>
            <a:r>
              <a:rPr lang="en-US" baseline="-25000"/>
              <a:t>1</a:t>
            </a:r>
          </a:p>
        </p:txBody>
      </p:sp>
      <p:sp>
        <p:nvSpPr>
          <p:cNvPr id="36882" name="Text Box 18"/>
          <p:cNvSpPr txBox="1">
            <a:spLocks noChangeArrowheads="1"/>
          </p:cNvSpPr>
          <p:nvPr/>
        </p:nvSpPr>
        <p:spPr bwMode="auto">
          <a:xfrm>
            <a:off x="6416675" y="6338888"/>
            <a:ext cx="547688" cy="366712"/>
          </a:xfrm>
          <a:prstGeom prst="rect">
            <a:avLst/>
          </a:prstGeom>
          <a:noFill/>
          <a:ln w="9525">
            <a:noFill/>
            <a:miter lim="800000"/>
            <a:headEnd/>
            <a:tailEnd/>
          </a:ln>
        </p:spPr>
        <p:txBody>
          <a:bodyPr>
            <a:spAutoFit/>
          </a:bodyPr>
          <a:lstStyle/>
          <a:p>
            <a:pPr>
              <a:spcBef>
                <a:spcPct val="50000"/>
              </a:spcBef>
            </a:pPr>
            <a:r>
              <a:rPr lang="en-US"/>
              <a:t>W</a:t>
            </a:r>
            <a:r>
              <a:rPr lang="en-US" baseline="-25000"/>
              <a:t>1</a:t>
            </a:r>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mtClean="0"/>
              <a:t>Examples</a:t>
            </a:r>
          </a:p>
        </p:txBody>
      </p:sp>
      <p:sp>
        <p:nvSpPr>
          <p:cNvPr id="37891" name="Rectangle 3"/>
          <p:cNvSpPr>
            <a:spLocks noGrp="1" noChangeArrowheads="1"/>
          </p:cNvSpPr>
          <p:nvPr>
            <p:ph type="body" idx="1"/>
          </p:nvPr>
        </p:nvSpPr>
        <p:spPr/>
        <p:txBody>
          <a:bodyPr/>
          <a:lstStyle/>
          <a:p>
            <a:pPr eaLnBrk="1" hangingPunct="1"/>
            <a:r>
              <a:rPr lang="en-US" smtClean="0"/>
              <a:t>Ladder leaning against a wall</a:t>
            </a:r>
          </a:p>
        </p:txBody>
      </p:sp>
      <p:sp>
        <p:nvSpPr>
          <p:cNvPr id="37892" name="Line 4"/>
          <p:cNvSpPr>
            <a:spLocks noChangeShapeType="1"/>
          </p:cNvSpPr>
          <p:nvPr/>
        </p:nvSpPr>
        <p:spPr bwMode="auto">
          <a:xfrm>
            <a:off x="785813" y="2720975"/>
            <a:ext cx="9525" cy="3454400"/>
          </a:xfrm>
          <a:prstGeom prst="line">
            <a:avLst/>
          </a:prstGeom>
          <a:noFill/>
          <a:ln w="57150">
            <a:solidFill>
              <a:schemeClr val="tx1"/>
            </a:solidFill>
            <a:round/>
            <a:headEnd/>
            <a:tailEnd/>
          </a:ln>
        </p:spPr>
        <p:txBody>
          <a:bodyPr/>
          <a:lstStyle/>
          <a:p>
            <a:endParaRPr lang="en-CA"/>
          </a:p>
        </p:txBody>
      </p:sp>
      <p:sp>
        <p:nvSpPr>
          <p:cNvPr id="37893" name="Line 5"/>
          <p:cNvSpPr>
            <a:spLocks noChangeShapeType="1"/>
          </p:cNvSpPr>
          <p:nvPr/>
        </p:nvSpPr>
        <p:spPr bwMode="auto">
          <a:xfrm flipH="1">
            <a:off x="784225" y="6143625"/>
            <a:ext cx="1960563" cy="0"/>
          </a:xfrm>
          <a:prstGeom prst="line">
            <a:avLst/>
          </a:prstGeom>
          <a:noFill/>
          <a:ln w="57150">
            <a:solidFill>
              <a:schemeClr val="tx1"/>
            </a:solidFill>
            <a:round/>
            <a:headEnd/>
            <a:tailEnd/>
          </a:ln>
        </p:spPr>
        <p:txBody>
          <a:bodyPr/>
          <a:lstStyle/>
          <a:p>
            <a:endParaRPr lang="en-CA"/>
          </a:p>
        </p:txBody>
      </p:sp>
      <p:sp>
        <p:nvSpPr>
          <p:cNvPr id="37894" name="AutoShape 6"/>
          <p:cNvSpPr>
            <a:spLocks noChangeArrowheads="1"/>
          </p:cNvSpPr>
          <p:nvPr/>
        </p:nvSpPr>
        <p:spPr bwMode="auto">
          <a:xfrm rot="4059182">
            <a:off x="-150018" y="4463256"/>
            <a:ext cx="3322638" cy="161925"/>
          </a:xfrm>
          <a:prstGeom prst="roundRect">
            <a:avLst>
              <a:gd name="adj" fmla="val 16667"/>
            </a:avLst>
          </a:prstGeom>
          <a:solidFill>
            <a:srgbClr val="996600"/>
          </a:solidFill>
          <a:ln w="9525">
            <a:solidFill>
              <a:schemeClr val="tx1"/>
            </a:solidFill>
            <a:round/>
            <a:headEnd/>
            <a:tailEnd/>
          </a:ln>
        </p:spPr>
        <p:txBody>
          <a:bodyPr wrap="none" anchor="ctr"/>
          <a:lstStyle/>
          <a:p>
            <a:endParaRPr lang="en-CA"/>
          </a:p>
        </p:txBody>
      </p:sp>
      <p:sp>
        <p:nvSpPr>
          <p:cNvPr id="37895" name="AutoShape 7"/>
          <p:cNvSpPr>
            <a:spLocks noChangeArrowheads="1"/>
          </p:cNvSpPr>
          <p:nvPr/>
        </p:nvSpPr>
        <p:spPr bwMode="auto">
          <a:xfrm rot="4059182">
            <a:off x="4669632" y="4431506"/>
            <a:ext cx="3322638" cy="161925"/>
          </a:xfrm>
          <a:prstGeom prst="roundRect">
            <a:avLst>
              <a:gd name="adj" fmla="val 16667"/>
            </a:avLst>
          </a:prstGeom>
          <a:solidFill>
            <a:srgbClr val="996600"/>
          </a:solidFill>
          <a:ln w="9525">
            <a:solidFill>
              <a:schemeClr val="tx1"/>
            </a:solidFill>
            <a:round/>
            <a:headEnd/>
            <a:tailEnd/>
          </a:ln>
        </p:spPr>
        <p:txBody>
          <a:bodyPr wrap="none" anchor="ctr"/>
          <a:lstStyle/>
          <a:p>
            <a:endParaRPr lang="en-CA"/>
          </a:p>
        </p:txBody>
      </p:sp>
      <p:sp>
        <p:nvSpPr>
          <p:cNvPr id="37896" name="Line 8"/>
          <p:cNvSpPr>
            <a:spLocks noChangeShapeType="1"/>
          </p:cNvSpPr>
          <p:nvPr/>
        </p:nvSpPr>
        <p:spPr bwMode="auto">
          <a:xfrm>
            <a:off x="5788025" y="2979738"/>
            <a:ext cx="741363" cy="0"/>
          </a:xfrm>
          <a:prstGeom prst="line">
            <a:avLst/>
          </a:prstGeom>
          <a:noFill/>
          <a:ln w="57150">
            <a:solidFill>
              <a:srgbClr val="FF0000"/>
            </a:solidFill>
            <a:round/>
            <a:headEnd/>
            <a:tailEnd type="triangle" w="med" len="med"/>
          </a:ln>
        </p:spPr>
        <p:txBody>
          <a:bodyPr/>
          <a:lstStyle/>
          <a:p>
            <a:endParaRPr lang="en-CA"/>
          </a:p>
        </p:txBody>
      </p:sp>
      <p:sp>
        <p:nvSpPr>
          <p:cNvPr id="37897" name="Line 9"/>
          <p:cNvSpPr>
            <a:spLocks noChangeShapeType="1"/>
          </p:cNvSpPr>
          <p:nvPr/>
        </p:nvSpPr>
        <p:spPr bwMode="auto">
          <a:xfrm>
            <a:off x="6273800" y="4421188"/>
            <a:ext cx="0" cy="1452562"/>
          </a:xfrm>
          <a:prstGeom prst="line">
            <a:avLst/>
          </a:prstGeom>
          <a:noFill/>
          <a:ln w="57150">
            <a:solidFill>
              <a:srgbClr val="FF0000"/>
            </a:solidFill>
            <a:round/>
            <a:headEnd/>
            <a:tailEnd type="triangle" w="med" len="med"/>
          </a:ln>
        </p:spPr>
        <p:txBody>
          <a:bodyPr/>
          <a:lstStyle/>
          <a:p>
            <a:endParaRPr lang="en-CA"/>
          </a:p>
        </p:txBody>
      </p:sp>
      <p:sp>
        <p:nvSpPr>
          <p:cNvPr id="37898" name="Line 10"/>
          <p:cNvSpPr>
            <a:spLocks noChangeShapeType="1"/>
          </p:cNvSpPr>
          <p:nvPr/>
        </p:nvSpPr>
        <p:spPr bwMode="auto">
          <a:xfrm flipH="1" flipV="1">
            <a:off x="6916738" y="5132388"/>
            <a:ext cx="1587" cy="903287"/>
          </a:xfrm>
          <a:prstGeom prst="line">
            <a:avLst/>
          </a:prstGeom>
          <a:noFill/>
          <a:ln w="57150">
            <a:solidFill>
              <a:srgbClr val="FF0000"/>
            </a:solidFill>
            <a:round/>
            <a:headEnd/>
            <a:tailEnd type="triangle" w="med" len="med"/>
          </a:ln>
        </p:spPr>
        <p:txBody>
          <a:bodyPr/>
          <a:lstStyle/>
          <a:p>
            <a:endParaRPr lang="en-CA"/>
          </a:p>
        </p:txBody>
      </p:sp>
      <p:sp>
        <p:nvSpPr>
          <p:cNvPr id="37899" name="Line 11"/>
          <p:cNvSpPr>
            <a:spLocks noChangeShapeType="1"/>
          </p:cNvSpPr>
          <p:nvPr/>
        </p:nvSpPr>
        <p:spPr bwMode="auto">
          <a:xfrm flipH="1">
            <a:off x="6423025" y="6046788"/>
            <a:ext cx="441325" cy="22225"/>
          </a:xfrm>
          <a:prstGeom prst="line">
            <a:avLst/>
          </a:prstGeom>
          <a:noFill/>
          <a:ln w="57150">
            <a:solidFill>
              <a:srgbClr val="FF0000"/>
            </a:solidFill>
            <a:round/>
            <a:headEnd/>
            <a:tailEnd type="triangle" w="med" len="med"/>
          </a:ln>
        </p:spPr>
        <p:txBody>
          <a:bodyPr/>
          <a:lstStyle/>
          <a:p>
            <a:endParaRPr lang="en-CA"/>
          </a:p>
        </p:txBody>
      </p:sp>
      <p:sp>
        <p:nvSpPr>
          <p:cNvPr id="37900" name="Line 12"/>
          <p:cNvSpPr>
            <a:spLocks noChangeShapeType="1"/>
          </p:cNvSpPr>
          <p:nvPr/>
        </p:nvSpPr>
        <p:spPr bwMode="auto">
          <a:xfrm flipH="1" flipV="1">
            <a:off x="5711825" y="2465388"/>
            <a:ext cx="1588" cy="527050"/>
          </a:xfrm>
          <a:prstGeom prst="line">
            <a:avLst/>
          </a:prstGeom>
          <a:noFill/>
          <a:ln w="57150">
            <a:solidFill>
              <a:srgbClr val="FF0000"/>
            </a:solidFill>
            <a:round/>
            <a:headEnd/>
            <a:tailEnd type="triangle" w="med" len="med"/>
          </a:ln>
        </p:spPr>
        <p:txBody>
          <a:bodyPr/>
          <a:lstStyle/>
          <a:p>
            <a:endParaRPr lang="en-CA"/>
          </a:p>
        </p:txBody>
      </p:sp>
      <p:sp>
        <p:nvSpPr>
          <p:cNvPr id="37901" name="Text Box 13"/>
          <p:cNvSpPr txBox="1">
            <a:spLocks noChangeArrowheads="1"/>
          </p:cNvSpPr>
          <p:nvPr/>
        </p:nvSpPr>
        <p:spPr bwMode="auto">
          <a:xfrm>
            <a:off x="6292850" y="2617788"/>
            <a:ext cx="387350" cy="366712"/>
          </a:xfrm>
          <a:prstGeom prst="rect">
            <a:avLst/>
          </a:prstGeom>
          <a:noFill/>
          <a:ln w="9525">
            <a:noFill/>
            <a:miter lim="800000"/>
            <a:headEnd/>
            <a:tailEnd/>
          </a:ln>
        </p:spPr>
        <p:txBody>
          <a:bodyPr>
            <a:spAutoFit/>
          </a:bodyPr>
          <a:lstStyle/>
          <a:p>
            <a:pPr>
              <a:spcBef>
                <a:spcPct val="50000"/>
              </a:spcBef>
            </a:pPr>
            <a:r>
              <a:rPr lang="en-US"/>
              <a:t>R</a:t>
            </a:r>
          </a:p>
        </p:txBody>
      </p:sp>
      <p:sp>
        <p:nvSpPr>
          <p:cNvPr id="37902" name="Text Box 14"/>
          <p:cNvSpPr txBox="1">
            <a:spLocks noChangeArrowheads="1"/>
          </p:cNvSpPr>
          <p:nvPr/>
        </p:nvSpPr>
        <p:spPr bwMode="auto">
          <a:xfrm>
            <a:off x="6775450" y="4800600"/>
            <a:ext cx="2851150" cy="366713"/>
          </a:xfrm>
          <a:prstGeom prst="rect">
            <a:avLst/>
          </a:prstGeom>
          <a:noFill/>
          <a:ln w="9525">
            <a:noFill/>
            <a:miter lim="800000"/>
            <a:headEnd/>
            <a:tailEnd/>
          </a:ln>
        </p:spPr>
        <p:txBody>
          <a:bodyPr>
            <a:spAutoFit/>
          </a:bodyPr>
          <a:lstStyle/>
          <a:p>
            <a:pPr>
              <a:spcBef>
                <a:spcPct val="50000"/>
              </a:spcBef>
            </a:pPr>
            <a:r>
              <a:rPr lang="en-US"/>
              <a:t>R</a:t>
            </a:r>
          </a:p>
        </p:txBody>
      </p:sp>
      <p:sp>
        <p:nvSpPr>
          <p:cNvPr id="37903" name="Text Box 15"/>
          <p:cNvSpPr txBox="1">
            <a:spLocks noChangeArrowheads="1"/>
          </p:cNvSpPr>
          <p:nvPr/>
        </p:nvSpPr>
        <p:spPr bwMode="auto">
          <a:xfrm>
            <a:off x="5530850" y="2166938"/>
            <a:ext cx="387350" cy="366712"/>
          </a:xfrm>
          <a:prstGeom prst="rect">
            <a:avLst/>
          </a:prstGeom>
          <a:noFill/>
          <a:ln w="9525">
            <a:noFill/>
            <a:miter lim="800000"/>
            <a:headEnd/>
            <a:tailEnd/>
          </a:ln>
        </p:spPr>
        <p:txBody>
          <a:bodyPr>
            <a:spAutoFit/>
          </a:bodyPr>
          <a:lstStyle/>
          <a:p>
            <a:pPr>
              <a:spcBef>
                <a:spcPct val="50000"/>
              </a:spcBef>
            </a:pPr>
            <a:r>
              <a:rPr lang="en-US"/>
              <a:t>F</a:t>
            </a:r>
          </a:p>
        </p:txBody>
      </p:sp>
      <p:sp>
        <p:nvSpPr>
          <p:cNvPr id="37904" name="Text Box 16"/>
          <p:cNvSpPr txBox="1">
            <a:spLocks noChangeArrowheads="1"/>
          </p:cNvSpPr>
          <p:nvPr/>
        </p:nvSpPr>
        <p:spPr bwMode="auto">
          <a:xfrm>
            <a:off x="6446838" y="6105525"/>
            <a:ext cx="387350" cy="366713"/>
          </a:xfrm>
          <a:prstGeom prst="rect">
            <a:avLst/>
          </a:prstGeom>
          <a:noFill/>
          <a:ln w="9525">
            <a:noFill/>
            <a:miter lim="800000"/>
            <a:headEnd/>
            <a:tailEnd/>
          </a:ln>
        </p:spPr>
        <p:txBody>
          <a:bodyPr>
            <a:spAutoFit/>
          </a:bodyPr>
          <a:lstStyle/>
          <a:p>
            <a:pPr>
              <a:spcBef>
                <a:spcPct val="50000"/>
              </a:spcBef>
            </a:pPr>
            <a:r>
              <a:rPr lang="en-US"/>
              <a:t>F</a:t>
            </a:r>
          </a:p>
        </p:txBody>
      </p:sp>
      <p:sp>
        <p:nvSpPr>
          <p:cNvPr id="37905" name="Text Box 17"/>
          <p:cNvSpPr txBox="1">
            <a:spLocks noChangeArrowheads="1"/>
          </p:cNvSpPr>
          <p:nvPr/>
        </p:nvSpPr>
        <p:spPr bwMode="auto">
          <a:xfrm>
            <a:off x="5821363" y="5503863"/>
            <a:ext cx="387350" cy="366712"/>
          </a:xfrm>
          <a:prstGeom prst="rect">
            <a:avLst/>
          </a:prstGeom>
          <a:noFill/>
          <a:ln w="9525">
            <a:noFill/>
            <a:miter lim="800000"/>
            <a:headEnd/>
            <a:tailEnd/>
          </a:ln>
        </p:spPr>
        <p:txBody>
          <a:bodyPr>
            <a:spAutoFit/>
          </a:bodyPr>
          <a:lstStyle/>
          <a:p>
            <a:pPr>
              <a:spcBef>
                <a:spcPct val="50000"/>
              </a:spcBef>
            </a:pPr>
            <a:r>
              <a:rPr lang="en-US"/>
              <a:t>W</a:t>
            </a: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type="body" idx="1"/>
          </p:nvPr>
        </p:nvSpPr>
        <p:spPr>
          <a:xfrm>
            <a:off x="304800" y="304800"/>
            <a:ext cx="7391400" cy="1981200"/>
          </a:xfrm>
        </p:spPr>
        <p:txBody>
          <a:bodyPr/>
          <a:lstStyle/>
          <a:p>
            <a:pPr eaLnBrk="1" hangingPunct="1"/>
            <a:r>
              <a:rPr lang="en-US" smtClean="0"/>
              <a:t>Free-body diagrams for four situations are shown below. For each situation, determine the net force acting upon the object.</a:t>
            </a:r>
            <a:endParaRPr lang="en-US" b="1" smtClean="0"/>
          </a:p>
          <a:p>
            <a:pPr eaLnBrk="1" hangingPunct="1"/>
            <a:endParaRPr lang="en-US" b="1" smtClean="0"/>
          </a:p>
        </p:txBody>
      </p:sp>
      <p:pic>
        <p:nvPicPr>
          <p:cNvPr id="16387" name="Picture 5" descr="u2l2d11"/>
          <p:cNvPicPr>
            <a:picLocks noChangeAspect="1" noChangeArrowheads="1"/>
          </p:cNvPicPr>
          <p:nvPr/>
        </p:nvPicPr>
        <p:blipFill>
          <a:blip r:embed="rId2" cstate="print"/>
          <a:srcRect/>
          <a:stretch>
            <a:fillRect/>
          </a:stretch>
        </p:blipFill>
        <p:spPr bwMode="auto">
          <a:xfrm>
            <a:off x="2057400" y="1828800"/>
            <a:ext cx="5029200" cy="4587875"/>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8"/>
          <p:cNvSpPr>
            <a:spLocks noGrp="1" noChangeArrowheads="1"/>
          </p:cNvSpPr>
          <p:nvPr>
            <p:ph type="body" sz="half" idx="1"/>
          </p:nvPr>
        </p:nvSpPr>
        <p:spPr>
          <a:xfrm>
            <a:off x="228600" y="304800"/>
            <a:ext cx="7772400" cy="2133600"/>
          </a:xfrm>
        </p:spPr>
        <p:txBody>
          <a:bodyPr/>
          <a:lstStyle/>
          <a:p>
            <a:pPr eaLnBrk="1" hangingPunct="1"/>
            <a:r>
              <a:rPr lang="en-US" sz="2200" smtClean="0"/>
              <a:t>Free-body diagrams for four situations are shown below. The net force is known for each situation. However, the magnitudes of a few of the individual forces are not known. Analyze each situation individually and determine the magnitude of the unknown forces.</a:t>
            </a:r>
          </a:p>
        </p:txBody>
      </p:sp>
      <p:pic>
        <p:nvPicPr>
          <p:cNvPr id="17411" name="Picture 11" descr="u2l2d10"/>
          <p:cNvPicPr>
            <a:picLocks noChangeAspect="1" noChangeArrowheads="1"/>
          </p:cNvPicPr>
          <p:nvPr/>
        </p:nvPicPr>
        <p:blipFill>
          <a:blip r:embed="rId2" cstate="print"/>
          <a:srcRect/>
          <a:stretch>
            <a:fillRect/>
          </a:stretch>
        </p:blipFill>
        <p:spPr bwMode="auto">
          <a:xfrm>
            <a:off x="457200" y="2971800"/>
            <a:ext cx="8382000" cy="2128838"/>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z="4000" smtClean="0"/>
              <a:t>Resolving vectors into components</a:t>
            </a:r>
          </a:p>
        </p:txBody>
      </p:sp>
      <p:pic>
        <p:nvPicPr>
          <p:cNvPr id="38916" name="Picture 4" descr="image007"/>
          <p:cNvPicPr>
            <a:picLocks noChangeAspect="1" noChangeArrowheads="1"/>
          </p:cNvPicPr>
          <p:nvPr/>
        </p:nvPicPr>
        <p:blipFill>
          <a:blip r:embed="rId2" cstate="print"/>
          <a:srcRect/>
          <a:stretch>
            <a:fillRect/>
          </a:stretch>
        </p:blipFill>
        <p:spPr bwMode="auto">
          <a:xfrm>
            <a:off x="1287463" y="3114675"/>
            <a:ext cx="6457950" cy="3371850"/>
          </a:xfrm>
          <a:prstGeom prst="rect">
            <a:avLst/>
          </a:prstGeom>
          <a:noFill/>
          <a:ln w="9525">
            <a:noFill/>
            <a:miter lim="800000"/>
            <a:headEnd/>
            <a:tailEnd/>
          </a:ln>
        </p:spPr>
      </p:pic>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sz="4000" smtClean="0"/>
              <a:t>Resolving vectors into components</a:t>
            </a:r>
          </a:p>
        </p:txBody>
      </p:sp>
      <p:sp>
        <p:nvSpPr>
          <p:cNvPr id="39939" name="Rectangle 3"/>
          <p:cNvSpPr>
            <a:spLocks noGrp="1" noChangeArrowheads="1"/>
          </p:cNvSpPr>
          <p:nvPr>
            <p:ph type="body" idx="1"/>
          </p:nvPr>
        </p:nvSpPr>
        <p:spPr/>
        <p:txBody>
          <a:bodyPr/>
          <a:lstStyle/>
          <a:p>
            <a:pPr eaLnBrk="1" hangingPunct="1">
              <a:buFontTx/>
              <a:buNone/>
            </a:pPr>
            <a:r>
              <a:rPr lang="en-US" smtClean="0"/>
              <a:t>	It is sometime useful to split vectors into perpendicular components</a:t>
            </a:r>
          </a:p>
        </p:txBody>
      </p:sp>
      <p:pic>
        <p:nvPicPr>
          <p:cNvPr id="39940" name="Picture 4" descr="image007"/>
          <p:cNvPicPr>
            <a:picLocks noChangeAspect="1" noChangeArrowheads="1"/>
          </p:cNvPicPr>
          <p:nvPr/>
        </p:nvPicPr>
        <p:blipFill>
          <a:blip r:embed="rId2" cstate="print"/>
          <a:srcRect/>
          <a:stretch>
            <a:fillRect/>
          </a:stretch>
        </p:blipFill>
        <p:spPr bwMode="auto">
          <a:xfrm>
            <a:off x="1287463" y="3114675"/>
            <a:ext cx="6457950" cy="3371850"/>
          </a:xfrm>
          <a:prstGeom prst="rect">
            <a:avLst/>
          </a:prstGeom>
          <a:noFill/>
          <a:ln w="9525">
            <a:noFill/>
            <a:miter lim="800000"/>
            <a:headEnd/>
            <a:tailEnd/>
          </a:ln>
        </p:spPr>
      </p:pic>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sz="4000" smtClean="0"/>
              <a:t>Resolving vectors into components</a:t>
            </a:r>
          </a:p>
        </p:txBody>
      </p:sp>
      <p:pic>
        <p:nvPicPr>
          <p:cNvPr id="40964" name="Picture 4" descr="image006"/>
          <p:cNvPicPr>
            <a:picLocks noChangeAspect="1" noChangeArrowheads="1"/>
          </p:cNvPicPr>
          <p:nvPr/>
        </p:nvPicPr>
        <p:blipFill>
          <a:blip r:embed="rId2" cstate="print"/>
          <a:srcRect/>
          <a:stretch>
            <a:fillRect/>
          </a:stretch>
        </p:blipFill>
        <p:spPr bwMode="auto">
          <a:xfrm>
            <a:off x="693738" y="2049463"/>
            <a:ext cx="7440612" cy="4432300"/>
          </a:xfrm>
          <a:prstGeom prst="rect">
            <a:avLst/>
          </a:prstGeom>
          <a:noFill/>
          <a:ln w="9525">
            <a:noFill/>
            <a:miter lim="800000"/>
            <a:headEnd/>
            <a:tailEnd/>
          </a:ln>
        </p:spPr>
      </p:pic>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sz="3600" dirty="0" smtClean="0"/>
              <a:t>The cable car question - revisited</a:t>
            </a:r>
          </a:p>
        </p:txBody>
      </p:sp>
      <p:pic>
        <p:nvPicPr>
          <p:cNvPr id="41988" name="Picture 4" descr="South-Africa-Cape-Town-Table-Mountain-cable-car-blue-cylindrical-closeup-WL"/>
          <p:cNvPicPr>
            <a:picLocks noChangeAspect="1" noChangeArrowheads="1"/>
          </p:cNvPicPr>
          <p:nvPr/>
        </p:nvPicPr>
        <p:blipFill>
          <a:blip r:embed="rId2" cstate="print"/>
          <a:srcRect/>
          <a:stretch>
            <a:fillRect/>
          </a:stretch>
        </p:blipFill>
        <p:spPr bwMode="auto">
          <a:xfrm>
            <a:off x="976313" y="1690688"/>
            <a:ext cx="7153275" cy="4791075"/>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smtClean="0"/>
              <a:t>Tension in the cables?</a:t>
            </a:r>
          </a:p>
        </p:txBody>
      </p:sp>
      <p:sp>
        <p:nvSpPr>
          <p:cNvPr id="43011" name="Rectangle 3"/>
          <p:cNvSpPr>
            <a:spLocks noGrp="1" noChangeArrowheads="1"/>
          </p:cNvSpPr>
          <p:nvPr>
            <p:ph type="body" idx="1"/>
          </p:nvPr>
        </p:nvSpPr>
        <p:spPr/>
        <p:txBody>
          <a:bodyPr/>
          <a:lstStyle/>
          <a:p>
            <a:pPr eaLnBrk="1" hangingPunct="1"/>
            <a:endParaRPr lang="en-US" smtClean="0"/>
          </a:p>
        </p:txBody>
      </p:sp>
      <p:pic>
        <p:nvPicPr>
          <p:cNvPr id="43012" name="Picture 4" descr="South-Africa-Cape-Town-Table-Mountain-cable-car-blue-cylindrical-closeup-WL"/>
          <p:cNvPicPr>
            <a:picLocks noChangeAspect="1" noChangeArrowheads="1"/>
          </p:cNvPicPr>
          <p:nvPr/>
        </p:nvPicPr>
        <p:blipFill>
          <a:blip r:embed="rId2" cstate="print"/>
          <a:srcRect/>
          <a:stretch>
            <a:fillRect/>
          </a:stretch>
        </p:blipFill>
        <p:spPr bwMode="auto">
          <a:xfrm>
            <a:off x="976313" y="1690688"/>
            <a:ext cx="7153275" cy="4791075"/>
          </a:xfrm>
          <a:prstGeom prst="rect">
            <a:avLst/>
          </a:prstGeom>
          <a:noFill/>
          <a:ln w="9525">
            <a:noFill/>
            <a:miter lim="800000"/>
            <a:headEnd/>
            <a:tailEnd/>
          </a:ln>
        </p:spPr>
      </p:pic>
      <p:sp>
        <p:nvSpPr>
          <p:cNvPr id="43013" name="Line 5"/>
          <p:cNvSpPr>
            <a:spLocks noChangeShapeType="1"/>
          </p:cNvSpPr>
          <p:nvPr/>
        </p:nvSpPr>
        <p:spPr bwMode="auto">
          <a:xfrm>
            <a:off x="4370388" y="3346450"/>
            <a:ext cx="0" cy="2268538"/>
          </a:xfrm>
          <a:prstGeom prst="line">
            <a:avLst/>
          </a:prstGeom>
          <a:noFill/>
          <a:ln w="254000">
            <a:solidFill>
              <a:srgbClr val="FF0000"/>
            </a:solidFill>
            <a:round/>
            <a:headEnd/>
            <a:tailEnd type="triangle" w="med" len="med"/>
          </a:ln>
        </p:spPr>
        <p:txBody>
          <a:bodyPr/>
          <a:lstStyle/>
          <a:p>
            <a:endParaRPr lang="en-CA"/>
          </a:p>
        </p:txBody>
      </p:sp>
      <p:sp>
        <p:nvSpPr>
          <p:cNvPr id="43014" name="Text Box 6"/>
          <p:cNvSpPr txBox="1">
            <a:spLocks noChangeArrowheads="1"/>
          </p:cNvSpPr>
          <p:nvPr/>
        </p:nvSpPr>
        <p:spPr bwMode="auto">
          <a:xfrm>
            <a:off x="3529013" y="5668963"/>
            <a:ext cx="2212975" cy="701675"/>
          </a:xfrm>
          <a:prstGeom prst="rect">
            <a:avLst/>
          </a:prstGeom>
          <a:noFill/>
          <a:ln w="9525">
            <a:noFill/>
            <a:miter lim="800000"/>
            <a:headEnd/>
            <a:tailEnd/>
          </a:ln>
        </p:spPr>
        <p:txBody>
          <a:bodyPr>
            <a:spAutoFit/>
          </a:bodyPr>
          <a:lstStyle/>
          <a:p>
            <a:pPr>
              <a:spcBef>
                <a:spcPct val="50000"/>
              </a:spcBef>
            </a:pPr>
            <a:r>
              <a:rPr lang="en-US" sz="4000" b="1">
                <a:solidFill>
                  <a:srgbClr val="FF0000"/>
                </a:solidFill>
                <a:latin typeface="Times New Roman" pitchFamily="18" charset="0"/>
                <a:cs typeface="Times New Roman" pitchFamily="18" charset="0"/>
              </a:rPr>
              <a:t>10 000 N</a:t>
            </a:r>
          </a:p>
        </p:txBody>
      </p:sp>
      <p:sp>
        <p:nvSpPr>
          <p:cNvPr id="43015" name="Line 7"/>
          <p:cNvSpPr>
            <a:spLocks noChangeShapeType="1"/>
          </p:cNvSpPr>
          <p:nvPr/>
        </p:nvSpPr>
        <p:spPr bwMode="auto">
          <a:xfrm>
            <a:off x="1023938" y="3328988"/>
            <a:ext cx="7169150" cy="0"/>
          </a:xfrm>
          <a:prstGeom prst="line">
            <a:avLst/>
          </a:prstGeom>
          <a:noFill/>
          <a:ln w="28575">
            <a:solidFill>
              <a:schemeClr val="tx1"/>
            </a:solidFill>
            <a:prstDash val="dash"/>
            <a:round/>
            <a:headEnd/>
            <a:tailEnd/>
          </a:ln>
        </p:spPr>
        <p:txBody>
          <a:bodyPr/>
          <a:lstStyle/>
          <a:p>
            <a:endParaRPr lang="en-CA"/>
          </a:p>
        </p:txBody>
      </p:sp>
      <p:sp>
        <p:nvSpPr>
          <p:cNvPr id="43016" name="Line 8"/>
          <p:cNvSpPr>
            <a:spLocks noChangeShapeType="1"/>
          </p:cNvSpPr>
          <p:nvPr/>
        </p:nvSpPr>
        <p:spPr bwMode="auto">
          <a:xfrm flipV="1">
            <a:off x="4352925" y="2962275"/>
            <a:ext cx="4187825" cy="384175"/>
          </a:xfrm>
          <a:prstGeom prst="line">
            <a:avLst/>
          </a:prstGeom>
          <a:noFill/>
          <a:ln w="57150">
            <a:solidFill>
              <a:srgbClr val="00FF00"/>
            </a:solidFill>
            <a:round/>
            <a:headEnd/>
            <a:tailEnd type="triangle" w="med" len="med"/>
          </a:ln>
        </p:spPr>
        <p:txBody>
          <a:bodyPr/>
          <a:lstStyle/>
          <a:p>
            <a:endParaRPr lang="en-CA"/>
          </a:p>
        </p:txBody>
      </p:sp>
      <p:sp>
        <p:nvSpPr>
          <p:cNvPr id="43017" name="Line 9"/>
          <p:cNvSpPr>
            <a:spLocks noChangeShapeType="1"/>
          </p:cNvSpPr>
          <p:nvPr/>
        </p:nvSpPr>
        <p:spPr bwMode="auto">
          <a:xfrm flipH="1" flipV="1">
            <a:off x="234950" y="2940050"/>
            <a:ext cx="4187825" cy="384175"/>
          </a:xfrm>
          <a:prstGeom prst="line">
            <a:avLst/>
          </a:prstGeom>
          <a:noFill/>
          <a:ln w="57150">
            <a:solidFill>
              <a:srgbClr val="00FF00"/>
            </a:solidFill>
            <a:round/>
            <a:headEnd/>
            <a:tailEnd type="triangle" w="med" len="med"/>
          </a:ln>
        </p:spPr>
        <p:txBody>
          <a:bodyPr/>
          <a:lstStyle/>
          <a:p>
            <a:endParaRPr lang="en-CA"/>
          </a:p>
        </p:txBody>
      </p:sp>
      <p:sp>
        <p:nvSpPr>
          <p:cNvPr id="43018" name="Text Box 10"/>
          <p:cNvSpPr txBox="1">
            <a:spLocks noChangeArrowheads="1"/>
          </p:cNvSpPr>
          <p:nvPr/>
        </p:nvSpPr>
        <p:spPr bwMode="auto">
          <a:xfrm>
            <a:off x="8193088" y="2176463"/>
            <a:ext cx="676275" cy="762000"/>
          </a:xfrm>
          <a:prstGeom prst="rect">
            <a:avLst/>
          </a:prstGeom>
          <a:noFill/>
          <a:ln w="9525">
            <a:noFill/>
            <a:miter lim="800000"/>
            <a:headEnd/>
            <a:tailEnd/>
          </a:ln>
        </p:spPr>
        <p:txBody>
          <a:bodyPr>
            <a:spAutoFit/>
          </a:bodyPr>
          <a:lstStyle/>
          <a:p>
            <a:pPr>
              <a:spcBef>
                <a:spcPct val="50000"/>
              </a:spcBef>
            </a:pPr>
            <a:r>
              <a:rPr lang="en-US" sz="4400" b="1" dirty="0" smtClean="0">
                <a:solidFill>
                  <a:srgbClr val="00FF00"/>
                </a:solidFill>
                <a:latin typeface="Times New Roman" pitchFamily="18" charset="0"/>
                <a:cs typeface="Times New Roman" pitchFamily="18" charset="0"/>
              </a:rPr>
              <a:t>T</a:t>
            </a:r>
            <a:endParaRPr lang="en-US" sz="4400" b="1" dirty="0">
              <a:solidFill>
                <a:srgbClr val="00FF00"/>
              </a:solidFill>
              <a:latin typeface="Times New Roman" pitchFamily="18" charset="0"/>
              <a:cs typeface="Times New Roman" pitchFamily="18" charset="0"/>
            </a:endParaRPr>
          </a:p>
        </p:txBody>
      </p:sp>
      <p:sp>
        <p:nvSpPr>
          <p:cNvPr id="43019" name="Text Box 11"/>
          <p:cNvSpPr txBox="1">
            <a:spLocks noChangeArrowheads="1"/>
          </p:cNvSpPr>
          <p:nvPr/>
        </p:nvSpPr>
        <p:spPr bwMode="auto">
          <a:xfrm>
            <a:off x="0" y="2117725"/>
            <a:ext cx="676275" cy="762000"/>
          </a:xfrm>
          <a:prstGeom prst="rect">
            <a:avLst/>
          </a:prstGeom>
          <a:noFill/>
          <a:ln w="9525">
            <a:noFill/>
            <a:miter lim="800000"/>
            <a:headEnd/>
            <a:tailEnd/>
          </a:ln>
        </p:spPr>
        <p:txBody>
          <a:bodyPr>
            <a:spAutoFit/>
          </a:bodyPr>
          <a:lstStyle/>
          <a:p>
            <a:pPr>
              <a:spcBef>
                <a:spcPct val="50000"/>
              </a:spcBef>
            </a:pPr>
            <a:r>
              <a:rPr lang="en-US" sz="4400" b="1" dirty="0" smtClean="0">
                <a:solidFill>
                  <a:srgbClr val="00FF00"/>
                </a:solidFill>
                <a:latin typeface="Times New Roman" pitchFamily="18" charset="0"/>
                <a:cs typeface="Times New Roman" pitchFamily="18" charset="0"/>
              </a:rPr>
              <a:t>T</a:t>
            </a:r>
            <a:endParaRPr lang="en-US" sz="4400" b="1" dirty="0">
              <a:solidFill>
                <a:srgbClr val="00FF00"/>
              </a:solidFill>
              <a:latin typeface="Times New Roman" pitchFamily="18" charset="0"/>
              <a:cs typeface="Times New Roman" pitchFamily="18" charset="0"/>
            </a:endParaRPr>
          </a:p>
        </p:txBody>
      </p:sp>
      <p:sp>
        <p:nvSpPr>
          <p:cNvPr id="43020" name="Text Box 12"/>
          <p:cNvSpPr txBox="1">
            <a:spLocks noChangeArrowheads="1"/>
          </p:cNvSpPr>
          <p:nvPr/>
        </p:nvSpPr>
        <p:spPr bwMode="auto">
          <a:xfrm>
            <a:off x="2724150" y="2122488"/>
            <a:ext cx="969963" cy="579437"/>
          </a:xfrm>
          <a:prstGeom prst="rect">
            <a:avLst/>
          </a:prstGeom>
          <a:noFill/>
          <a:ln w="9525">
            <a:noFill/>
            <a:miter lim="800000"/>
            <a:headEnd/>
            <a:tailEnd/>
          </a:ln>
        </p:spPr>
        <p:txBody>
          <a:bodyPr>
            <a:spAutoFit/>
          </a:bodyPr>
          <a:lstStyle/>
          <a:p>
            <a:pPr>
              <a:spcBef>
                <a:spcPct val="50000"/>
              </a:spcBef>
            </a:pPr>
            <a:r>
              <a:rPr lang="en-US" sz="3200" b="1">
                <a:solidFill>
                  <a:schemeClr val="bg1"/>
                </a:solidFill>
                <a:latin typeface="Times New Roman" pitchFamily="18" charset="0"/>
                <a:cs typeface="Times New Roman" pitchFamily="18" charset="0"/>
              </a:rPr>
              <a:t>10°</a:t>
            </a:r>
          </a:p>
        </p:txBody>
      </p:sp>
      <p:sp>
        <p:nvSpPr>
          <p:cNvPr id="43021" name="Line 13"/>
          <p:cNvSpPr>
            <a:spLocks noChangeShapeType="1"/>
          </p:cNvSpPr>
          <p:nvPr/>
        </p:nvSpPr>
        <p:spPr bwMode="auto">
          <a:xfrm flipH="1">
            <a:off x="2651125" y="2614613"/>
            <a:ext cx="330200" cy="641350"/>
          </a:xfrm>
          <a:prstGeom prst="line">
            <a:avLst/>
          </a:prstGeom>
          <a:noFill/>
          <a:ln w="28575">
            <a:solidFill>
              <a:srgbClr val="FFFFCC"/>
            </a:solidFill>
            <a:round/>
            <a:headEnd/>
            <a:tailEnd type="triangle" w="med" len="med"/>
          </a:ln>
        </p:spPr>
        <p:txBody>
          <a:bodyPr/>
          <a:lstStyle/>
          <a:p>
            <a:endParaRPr lang="en-CA"/>
          </a:p>
        </p:txBody>
      </p:sp>
      <p:sp>
        <p:nvSpPr>
          <p:cNvPr id="43022" name="Line 14"/>
          <p:cNvSpPr>
            <a:spLocks noChangeShapeType="1"/>
          </p:cNvSpPr>
          <p:nvPr/>
        </p:nvSpPr>
        <p:spPr bwMode="auto">
          <a:xfrm>
            <a:off x="3419475" y="2505075"/>
            <a:ext cx="2871788" cy="750888"/>
          </a:xfrm>
          <a:prstGeom prst="line">
            <a:avLst/>
          </a:prstGeom>
          <a:noFill/>
          <a:ln w="28575">
            <a:solidFill>
              <a:schemeClr val="bg1"/>
            </a:solidFill>
            <a:round/>
            <a:headEnd/>
            <a:tailEnd type="triangle" w="med" len="med"/>
          </a:ln>
        </p:spPr>
        <p:txBody>
          <a:bodyPr/>
          <a:lstStyle/>
          <a:p>
            <a:endParaRPr lang="en-CA"/>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3886200" y="2971800"/>
            <a:ext cx="1066800" cy="2286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CA"/>
          </a:p>
        </p:txBody>
      </p:sp>
      <p:sp>
        <p:nvSpPr>
          <p:cNvPr id="44034" name="Rectangle 2"/>
          <p:cNvSpPr>
            <a:spLocks noGrp="1" noChangeArrowheads="1"/>
          </p:cNvSpPr>
          <p:nvPr>
            <p:ph type="title"/>
          </p:nvPr>
        </p:nvSpPr>
        <p:spPr/>
        <p:txBody>
          <a:bodyPr/>
          <a:lstStyle/>
          <a:p>
            <a:pPr eaLnBrk="1" hangingPunct="1"/>
            <a:r>
              <a:rPr lang="en-US" dirty="0" smtClean="0"/>
              <a:t>Vertically 10 000 = 2 </a:t>
            </a:r>
            <a:r>
              <a:rPr lang="en-US" sz="1600" dirty="0" smtClean="0"/>
              <a:t>X</a:t>
            </a:r>
            <a:r>
              <a:rPr lang="en-US" dirty="0" smtClean="0"/>
              <a:t> T </a:t>
            </a:r>
            <a:r>
              <a:rPr lang="en-US" sz="1600" dirty="0" smtClean="0"/>
              <a:t>X</a:t>
            </a:r>
            <a:r>
              <a:rPr lang="en-US" dirty="0" smtClean="0"/>
              <a:t> sin10°</a:t>
            </a:r>
          </a:p>
        </p:txBody>
      </p:sp>
      <p:sp>
        <p:nvSpPr>
          <p:cNvPr id="44037" name="Line 5"/>
          <p:cNvSpPr>
            <a:spLocks noChangeShapeType="1"/>
          </p:cNvSpPr>
          <p:nvPr/>
        </p:nvSpPr>
        <p:spPr bwMode="auto">
          <a:xfrm>
            <a:off x="4370388" y="3346450"/>
            <a:ext cx="0" cy="2268538"/>
          </a:xfrm>
          <a:prstGeom prst="line">
            <a:avLst/>
          </a:prstGeom>
          <a:noFill/>
          <a:ln w="254000">
            <a:solidFill>
              <a:srgbClr val="FF0000"/>
            </a:solidFill>
            <a:round/>
            <a:headEnd/>
            <a:tailEnd type="triangle" w="med" len="med"/>
          </a:ln>
        </p:spPr>
        <p:txBody>
          <a:bodyPr/>
          <a:lstStyle/>
          <a:p>
            <a:endParaRPr lang="en-CA"/>
          </a:p>
        </p:txBody>
      </p:sp>
      <p:sp>
        <p:nvSpPr>
          <p:cNvPr id="44038" name="Text Box 6"/>
          <p:cNvSpPr txBox="1">
            <a:spLocks noChangeArrowheads="1"/>
          </p:cNvSpPr>
          <p:nvPr/>
        </p:nvSpPr>
        <p:spPr bwMode="auto">
          <a:xfrm>
            <a:off x="3529013" y="5668963"/>
            <a:ext cx="2212975" cy="701675"/>
          </a:xfrm>
          <a:prstGeom prst="rect">
            <a:avLst/>
          </a:prstGeom>
          <a:noFill/>
          <a:ln w="9525">
            <a:noFill/>
            <a:miter lim="800000"/>
            <a:headEnd/>
            <a:tailEnd/>
          </a:ln>
        </p:spPr>
        <p:txBody>
          <a:bodyPr>
            <a:spAutoFit/>
          </a:bodyPr>
          <a:lstStyle/>
          <a:p>
            <a:pPr>
              <a:spcBef>
                <a:spcPct val="50000"/>
              </a:spcBef>
            </a:pPr>
            <a:r>
              <a:rPr lang="en-US" sz="4000" b="1">
                <a:solidFill>
                  <a:srgbClr val="FF0000"/>
                </a:solidFill>
                <a:latin typeface="Times New Roman" pitchFamily="18" charset="0"/>
                <a:cs typeface="Times New Roman" pitchFamily="18" charset="0"/>
              </a:rPr>
              <a:t>10 000 N</a:t>
            </a:r>
          </a:p>
        </p:txBody>
      </p:sp>
      <p:sp>
        <p:nvSpPr>
          <p:cNvPr id="44039" name="Line 7"/>
          <p:cNvSpPr>
            <a:spLocks noChangeShapeType="1"/>
          </p:cNvSpPr>
          <p:nvPr/>
        </p:nvSpPr>
        <p:spPr bwMode="auto">
          <a:xfrm>
            <a:off x="1023938" y="3328988"/>
            <a:ext cx="7169150" cy="0"/>
          </a:xfrm>
          <a:prstGeom prst="line">
            <a:avLst/>
          </a:prstGeom>
          <a:noFill/>
          <a:ln w="28575">
            <a:solidFill>
              <a:schemeClr val="tx1"/>
            </a:solidFill>
            <a:prstDash val="dash"/>
            <a:round/>
            <a:headEnd/>
            <a:tailEnd/>
          </a:ln>
        </p:spPr>
        <p:txBody>
          <a:bodyPr/>
          <a:lstStyle/>
          <a:p>
            <a:endParaRPr lang="en-CA"/>
          </a:p>
        </p:txBody>
      </p:sp>
      <p:sp>
        <p:nvSpPr>
          <p:cNvPr id="44040" name="Line 8"/>
          <p:cNvSpPr>
            <a:spLocks noChangeShapeType="1"/>
          </p:cNvSpPr>
          <p:nvPr/>
        </p:nvSpPr>
        <p:spPr bwMode="auto">
          <a:xfrm flipV="1">
            <a:off x="4352925" y="2962275"/>
            <a:ext cx="4187825" cy="384175"/>
          </a:xfrm>
          <a:prstGeom prst="line">
            <a:avLst/>
          </a:prstGeom>
          <a:noFill/>
          <a:ln w="57150">
            <a:solidFill>
              <a:srgbClr val="00FF00"/>
            </a:solidFill>
            <a:round/>
            <a:headEnd/>
            <a:tailEnd type="triangle" w="med" len="med"/>
          </a:ln>
        </p:spPr>
        <p:txBody>
          <a:bodyPr/>
          <a:lstStyle/>
          <a:p>
            <a:endParaRPr lang="en-CA"/>
          </a:p>
        </p:txBody>
      </p:sp>
      <p:sp>
        <p:nvSpPr>
          <p:cNvPr id="44041" name="Line 9"/>
          <p:cNvSpPr>
            <a:spLocks noChangeShapeType="1"/>
          </p:cNvSpPr>
          <p:nvPr/>
        </p:nvSpPr>
        <p:spPr bwMode="auto">
          <a:xfrm flipH="1" flipV="1">
            <a:off x="234950" y="2940050"/>
            <a:ext cx="4187825" cy="384175"/>
          </a:xfrm>
          <a:prstGeom prst="line">
            <a:avLst/>
          </a:prstGeom>
          <a:noFill/>
          <a:ln w="57150">
            <a:solidFill>
              <a:srgbClr val="00FF00"/>
            </a:solidFill>
            <a:round/>
            <a:headEnd/>
            <a:tailEnd type="triangle" w="med" len="med"/>
          </a:ln>
        </p:spPr>
        <p:txBody>
          <a:bodyPr/>
          <a:lstStyle/>
          <a:p>
            <a:endParaRPr lang="en-CA"/>
          </a:p>
        </p:txBody>
      </p:sp>
      <p:sp>
        <p:nvSpPr>
          <p:cNvPr id="44042" name="Text Box 10"/>
          <p:cNvSpPr txBox="1">
            <a:spLocks noChangeArrowheads="1"/>
          </p:cNvSpPr>
          <p:nvPr/>
        </p:nvSpPr>
        <p:spPr bwMode="auto">
          <a:xfrm>
            <a:off x="8193088" y="2176463"/>
            <a:ext cx="676275" cy="762000"/>
          </a:xfrm>
          <a:prstGeom prst="rect">
            <a:avLst/>
          </a:prstGeom>
          <a:noFill/>
          <a:ln w="9525">
            <a:noFill/>
            <a:miter lim="800000"/>
            <a:headEnd/>
            <a:tailEnd/>
          </a:ln>
        </p:spPr>
        <p:txBody>
          <a:bodyPr>
            <a:spAutoFit/>
          </a:bodyPr>
          <a:lstStyle/>
          <a:p>
            <a:pPr>
              <a:spcBef>
                <a:spcPct val="50000"/>
              </a:spcBef>
            </a:pPr>
            <a:r>
              <a:rPr lang="en-US" sz="4400" b="1" dirty="0" smtClean="0">
                <a:solidFill>
                  <a:srgbClr val="00FF00"/>
                </a:solidFill>
                <a:latin typeface="Times New Roman" pitchFamily="18" charset="0"/>
                <a:cs typeface="Times New Roman" pitchFamily="18" charset="0"/>
              </a:rPr>
              <a:t>T</a:t>
            </a:r>
            <a:endParaRPr lang="en-US" sz="4400" b="1" dirty="0">
              <a:solidFill>
                <a:srgbClr val="00FF00"/>
              </a:solidFill>
              <a:latin typeface="Times New Roman" pitchFamily="18" charset="0"/>
              <a:cs typeface="Times New Roman" pitchFamily="18" charset="0"/>
            </a:endParaRPr>
          </a:p>
        </p:txBody>
      </p:sp>
      <p:sp>
        <p:nvSpPr>
          <p:cNvPr id="44043" name="Text Box 11"/>
          <p:cNvSpPr txBox="1">
            <a:spLocks noChangeArrowheads="1"/>
          </p:cNvSpPr>
          <p:nvPr/>
        </p:nvSpPr>
        <p:spPr bwMode="auto">
          <a:xfrm>
            <a:off x="0" y="2117725"/>
            <a:ext cx="676275" cy="762000"/>
          </a:xfrm>
          <a:prstGeom prst="rect">
            <a:avLst/>
          </a:prstGeom>
          <a:noFill/>
          <a:ln w="9525">
            <a:noFill/>
            <a:miter lim="800000"/>
            <a:headEnd/>
            <a:tailEnd/>
          </a:ln>
        </p:spPr>
        <p:txBody>
          <a:bodyPr>
            <a:spAutoFit/>
          </a:bodyPr>
          <a:lstStyle/>
          <a:p>
            <a:pPr>
              <a:spcBef>
                <a:spcPct val="50000"/>
              </a:spcBef>
            </a:pPr>
            <a:r>
              <a:rPr lang="en-US" sz="4400" b="1" dirty="0" smtClean="0">
                <a:solidFill>
                  <a:srgbClr val="00FF00"/>
                </a:solidFill>
                <a:latin typeface="Times New Roman" pitchFamily="18" charset="0"/>
                <a:cs typeface="Times New Roman" pitchFamily="18" charset="0"/>
              </a:rPr>
              <a:t>T</a:t>
            </a:r>
            <a:endParaRPr lang="en-US" sz="4400" b="1" dirty="0">
              <a:solidFill>
                <a:srgbClr val="00FF00"/>
              </a:solidFill>
              <a:latin typeface="Times New Roman" pitchFamily="18" charset="0"/>
              <a:cs typeface="Times New Roman" pitchFamily="18" charset="0"/>
            </a:endParaRPr>
          </a:p>
        </p:txBody>
      </p:sp>
      <p:sp>
        <p:nvSpPr>
          <p:cNvPr id="44044" name="Text Box 12"/>
          <p:cNvSpPr txBox="1">
            <a:spLocks noChangeArrowheads="1"/>
          </p:cNvSpPr>
          <p:nvPr/>
        </p:nvSpPr>
        <p:spPr bwMode="auto">
          <a:xfrm>
            <a:off x="2724150" y="2122488"/>
            <a:ext cx="969963" cy="579437"/>
          </a:xfrm>
          <a:prstGeom prst="rect">
            <a:avLst/>
          </a:prstGeom>
          <a:noFill/>
          <a:ln w="9525">
            <a:noFill/>
            <a:miter lim="800000"/>
            <a:headEnd/>
            <a:tailEnd/>
          </a:ln>
        </p:spPr>
        <p:txBody>
          <a:bodyPr>
            <a:spAutoFit/>
          </a:bodyPr>
          <a:lstStyle/>
          <a:p>
            <a:pPr>
              <a:spcBef>
                <a:spcPct val="50000"/>
              </a:spcBef>
            </a:pPr>
            <a:r>
              <a:rPr lang="en-US" sz="3200" b="1">
                <a:solidFill>
                  <a:schemeClr val="bg1"/>
                </a:solidFill>
                <a:latin typeface="Times New Roman" pitchFamily="18" charset="0"/>
                <a:cs typeface="Times New Roman" pitchFamily="18" charset="0"/>
              </a:rPr>
              <a:t>10°</a:t>
            </a:r>
          </a:p>
        </p:txBody>
      </p:sp>
      <p:sp>
        <p:nvSpPr>
          <p:cNvPr id="44045" name="Line 13"/>
          <p:cNvSpPr>
            <a:spLocks noChangeShapeType="1"/>
          </p:cNvSpPr>
          <p:nvPr/>
        </p:nvSpPr>
        <p:spPr bwMode="auto">
          <a:xfrm flipH="1">
            <a:off x="2651125" y="2614613"/>
            <a:ext cx="330200" cy="641350"/>
          </a:xfrm>
          <a:prstGeom prst="line">
            <a:avLst/>
          </a:prstGeom>
          <a:noFill/>
          <a:ln w="28575">
            <a:solidFill>
              <a:srgbClr val="FFFFCC"/>
            </a:solidFill>
            <a:round/>
            <a:headEnd/>
            <a:tailEnd type="triangle" w="med" len="med"/>
          </a:ln>
        </p:spPr>
        <p:txBody>
          <a:bodyPr/>
          <a:lstStyle/>
          <a:p>
            <a:endParaRPr lang="en-CA"/>
          </a:p>
        </p:txBody>
      </p:sp>
      <p:sp>
        <p:nvSpPr>
          <p:cNvPr id="44046" name="Line 14"/>
          <p:cNvSpPr>
            <a:spLocks noChangeShapeType="1"/>
          </p:cNvSpPr>
          <p:nvPr/>
        </p:nvSpPr>
        <p:spPr bwMode="auto">
          <a:xfrm flipV="1">
            <a:off x="274638" y="2962275"/>
            <a:ext cx="0" cy="366713"/>
          </a:xfrm>
          <a:prstGeom prst="line">
            <a:avLst/>
          </a:prstGeom>
          <a:noFill/>
          <a:ln w="28575">
            <a:solidFill>
              <a:srgbClr val="FF0000"/>
            </a:solidFill>
            <a:round/>
            <a:headEnd/>
            <a:tailEnd type="triangle" w="med" len="med"/>
          </a:ln>
        </p:spPr>
        <p:txBody>
          <a:bodyPr/>
          <a:lstStyle/>
          <a:p>
            <a:endParaRPr lang="en-CA"/>
          </a:p>
        </p:txBody>
      </p:sp>
      <p:sp>
        <p:nvSpPr>
          <p:cNvPr id="44047" name="Line 15"/>
          <p:cNvSpPr>
            <a:spLocks noChangeShapeType="1"/>
          </p:cNvSpPr>
          <p:nvPr/>
        </p:nvSpPr>
        <p:spPr bwMode="auto">
          <a:xfrm flipV="1">
            <a:off x="8482013" y="2940050"/>
            <a:ext cx="0" cy="366713"/>
          </a:xfrm>
          <a:prstGeom prst="line">
            <a:avLst/>
          </a:prstGeom>
          <a:noFill/>
          <a:ln w="28575">
            <a:solidFill>
              <a:srgbClr val="FF0000"/>
            </a:solidFill>
            <a:round/>
            <a:headEnd/>
            <a:tailEnd type="triangle" w="med" len="med"/>
          </a:ln>
        </p:spPr>
        <p:txBody>
          <a:bodyPr/>
          <a:lstStyle/>
          <a:p>
            <a:endParaRPr lang="en-CA"/>
          </a:p>
        </p:txBody>
      </p:sp>
      <p:sp>
        <p:nvSpPr>
          <p:cNvPr id="44048" name="Text Box 16"/>
          <p:cNvSpPr txBox="1">
            <a:spLocks noChangeArrowheads="1"/>
          </p:cNvSpPr>
          <p:nvPr/>
        </p:nvSpPr>
        <p:spPr bwMode="auto">
          <a:xfrm>
            <a:off x="0" y="3309938"/>
            <a:ext cx="2816225" cy="519112"/>
          </a:xfrm>
          <a:prstGeom prst="rect">
            <a:avLst/>
          </a:prstGeom>
          <a:noFill/>
          <a:ln w="9525">
            <a:noFill/>
            <a:miter lim="800000"/>
            <a:headEnd/>
            <a:tailEnd/>
          </a:ln>
        </p:spPr>
        <p:txBody>
          <a:bodyPr>
            <a:spAutoFit/>
          </a:bodyPr>
          <a:lstStyle/>
          <a:p>
            <a:pPr>
              <a:spcBef>
                <a:spcPct val="50000"/>
              </a:spcBef>
            </a:pPr>
            <a:r>
              <a:rPr lang="en-US" sz="2800" dirty="0" smtClean="0">
                <a:solidFill>
                  <a:srgbClr val="FF0000"/>
                </a:solidFill>
                <a:latin typeface="Times New Roman" pitchFamily="18" charset="0"/>
                <a:cs typeface="Times New Roman" pitchFamily="18" charset="0"/>
              </a:rPr>
              <a:t>T </a:t>
            </a:r>
            <a:r>
              <a:rPr lang="en-US" sz="1400" dirty="0">
                <a:solidFill>
                  <a:srgbClr val="FF0000"/>
                </a:solidFill>
                <a:latin typeface="Times New Roman" pitchFamily="18" charset="0"/>
                <a:cs typeface="Times New Roman" pitchFamily="18" charset="0"/>
              </a:rPr>
              <a:t>X</a:t>
            </a:r>
            <a:r>
              <a:rPr lang="en-US" sz="2800" dirty="0">
                <a:solidFill>
                  <a:srgbClr val="FF0000"/>
                </a:solidFill>
                <a:latin typeface="Times New Roman" pitchFamily="18" charset="0"/>
                <a:cs typeface="Times New Roman" pitchFamily="18" charset="0"/>
              </a:rPr>
              <a:t> sin10</a:t>
            </a:r>
            <a:r>
              <a:rPr lang="en-US" sz="2800" dirty="0" smtClean="0">
                <a:solidFill>
                  <a:srgbClr val="FF0000"/>
                </a:solidFill>
                <a:latin typeface="Times New Roman" pitchFamily="18" charset="0"/>
                <a:cs typeface="Times New Roman" pitchFamily="18" charset="0"/>
              </a:rPr>
              <a:t>°=T</a:t>
            </a:r>
            <a:r>
              <a:rPr lang="en-US" sz="2000" dirty="0" smtClean="0">
                <a:solidFill>
                  <a:srgbClr val="FF0000"/>
                </a:solidFill>
                <a:latin typeface="Times New Roman" pitchFamily="18" charset="0"/>
                <a:cs typeface="Times New Roman" pitchFamily="18" charset="0"/>
              </a:rPr>
              <a:t>y</a:t>
            </a:r>
            <a:endParaRPr lang="en-US" sz="2800" dirty="0">
              <a:solidFill>
                <a:srgbClr val="FF0000"/>
              </a:solidFill>
              <a:latin typeface="Times New Roman" pitchFamily="18" charset="0"/>
              <a:cs typeface="Times New Roman" pitchFamily="18" charset="0"/>
            </a:endParaRPr>
          </a:p>
        </p:txBody>
      </p:sp>
      <p:sp>
        <p:nvSpPr>
          <p:cNvPr id="44049" name="Text Box 17"/>
          <p:cNvSpPr txBox="1">
            <a:spLocks noChangeArrowheads="1"/>
          </p:cNvSpPr>
          <p:nvPr/>
        </p:nvSpPr>
        <p:spPr bwMode="auto">
          <a:xfrm>
            <a:off x="7480300" y="3233738"/>
            <a:ext cx="2816225" cy="519112"/>
          </a:xfrm>
          <a:prstGeom prst="rect">
            <a:avLst/>
          </a:prstGeom>
          <a:noFill/>
          <a:ln w="9525">
            <a:noFill/>
            <a:miter lim="800000"/>
            <a:headEnd/>
            <a:tailEnd/>
          </a:ln>
        </p:spPr>
        <p:txBody>
          <a:bodyPr>
            <a:spAutoFit/>
          </a:bodyPr>
          <a:lstStyle/>
          <a:p>
            <a:pPr>
              <a:spcBef>
                <a:spcPct val="50000"/>
              </a:spcBef>
            </a:pPr>
            <a:r>
              <a:rPr lang="en-US" sz="2800" dirty="0" smtClean="0">
                <a:solidFill>
                  <a:srgbClr val="FF0000"/>
                </a:solidFill>
                <a:latin typeface="Times New Roman" pitchFamily="18" charset="0"/>
                <a:cs typeface="Times New Roman" pitchFamily="18" charset="0"/>
              </a:rPr>
              <a:t>T </a:t>
            </a:r>
            <a:r>
              <a:rPr lang="en-US" sz="1400" dirty="0">
                <a:solidFill>
                  <a:srgbClr val="FF0000"/>
                </a:solidFill>
                <a:latin typeface="Times New Roman" pitchFamily="18" charset="0"/>
                <a:cs typeface="Times New Roman" pitchFamily="18" charset="0"/>
              </a:rPr>
              <a:t>X</a:t>
            </a:r>
            <a:r>
              <a:rPr lang="en-US" sz="2800" dirty="0">
                <a:solidFill>
                  <a:srgbClr val="FF0000"/>
                </a:solidFill>
                <a:latin typeface="Times New Roman" pitchFamily="18" charset="0"/>
                <a:cs typeface="Times New Roman" pitchFamily="18" charset="0"/>
              </a:rPr>
              <a:t> sin10°</a:t>
            </a:r>
          </a:p>
        </p:txBody>
      </p:sp>
      <p:sp>
        <p:nvSpPr>
          <p:cNvPr id="44050" name="Line 18"/>
          <p:cNvSpPr>
            <a:spLocks noChangeShapeType="1"/>
          </p:cNvSpPr>
          <p:nvPr/>
        </p:nvSpPr>
        <p:spPr bwMode="auto">
          <a:xfrm>
            <a:off x="3419475" y="2505075"/>
            <a:ext cx="2871788" cy="750888"/>
          </a:xfrm>
          <a:prstGeom prst="line">
            <a:avLst/>
          </a:prstGeom>
          <a:noFill/>
          <a:ln w="28575">
            <a:solidFill>
              <a:schemeClr val="bg1"/>
            </a:solidFill>
            <a:round/>
            <a:headEnd/>
            <a:tailEnd type="triangle" w="med" len="med"/>
          </a:ln>
        </p:spPr>
        <p:txBody>
          <a:bodyPr/>
          <a:lstStyle/>
          <a:p>
            <a:endParaRPr lang="en-CA"/>
          </a:p>
        </p:txBody>
      </p:sp>
      <p:sp>
        <p:nvSpPr>
          <p:cNvPr id="19" name="TextBox 18"/>
          <p:cNvSpPr txBox="1"/>
          <p:nvPr/>
        </p:nvSpPr>
        <p:spPr>
          <a:xfrm>
            <a:off x="3810000" y="2895600"/>
            <a:ext cx="1524000" cy="369332"/>
          </a:xfrm>
          <a:prstGeom prst="rect">
            <a:avLst/>
          </a:prstGeom>
          <a:noFill/>
        </p:spPr>
        <p:txBody>
          <a:bodyPr wrap="square" rtlCol="0">
            <a:spAutoFit/>
          </a:bodyPr>
          <a:lstStyle/>
          <a:p>
            <a:r>
              <a:rPr lang="en-CA" dirty="0" smtClean="0"/>
              <a:t>Cable Car</a:t>
            </a:r>
            <a:endParaRPr lang="en-CA" dirty="0"/>
          </a:p>
        </p:txBody>
      </p:sp>
      <p:cxnSp>
        <p:nvCxnSpPr>
          <p:cNvPr id="22" name="Straight Arrow Connector 21"/>
          <p:cNvCxnSpPr>
            <a:stCxn id="44041" idx="0"/>
            <a:endCxn id="44046" idx="0"/>
          </p:cNvCxnSpPr>
          <p:nvPr/>
        </p:nvCxnSpPr>
        <p:spPr>
          <a:xfrm rot="16200000" flipH="1" flipV="1">
            <a:off x="2346325" y="1252537"/>
            <a:ext cx="4763" cy="4148137"/>
          </a:xfrm>
          <a:prstGeom prst="straightConnector1">
            <a:avLst/>
          </a:prstGeom>
          <a:ln cmpd="sng">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44040" idx="0"/>
          </p:cNvCxnSpPr>
          <p:nvPr/>
        </p:nvCxnSpPr>
        <p:spPr>
          <a:xfrm rot="5400000" flipH="1" flipV="1">
            <a:off x="6370638" y="1258887"/>
            <a:ext cx="69850" cy="4105277"/>
          </a:xfrm>
          <a:prstGeom prst="straightConnector1">
            <a:avLst/>
          </a:prstGeom>
          <a:ln cmpd="sng">
            <a:solidFill>
              <a:srgbClr val="0070C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3886200" y="2971800"/>
            <a:ext cx="1066800" cy="2286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CA"/>
          </a:p>
        </p:txBody>
      </p:sp>
      <p:sp>
        <p:nvSpPr>
          <p:cNvPr id="45058" name="Rectangle 2"/>
          <p:cNvSpPr>
            <a:spLocks noGrp="1" noChangeArrowheads="1"/>
          </p:cNvSpPr>
          <p:nvPr>
            <p:ph type="title"/>
          </p:nvPr>
        </p:nvSpPr>
        <p:spPr/>
        <p:txBody>
          <a:bodyPr/>
          <a:lstStyle/>
          <a:p>
            <a:pPr eaLnBrk="1" hangingPunct="1"/>
            <a:r>
              <a:rPr lang="en-US" smtClean="0"/>
              <a:t>Vertically 10 000/2xsin10° = ?</a:t>
            </a:r>
          </a:p>
        </p:txBody>
      </p:sp>
      <p:sp>
        <p:nvSpPr>
          <p:cNvPr id="45061" name="Line 5"/>
          <p:cNvSpPr>
            <a:spLocks noChangeShapeType="1"/>
          </p:cNvSpPr>
          <p:nvPr/>
        </p:nvSpPr>
        <p:spPr bwMode="auto">
          <a:xfrm>
            <a:off x="4370388" y="3346450"/>
            <a:ext cx="0" cy="2268538"/>
          </a:xfrm>
          <a:prstGeom prst="line">
            <a:avLst/>
          </a:prstGeom>
          <a:noFill/>
          <a:ln w="254000">
            <a:solidFill>
              <a:srgbClr val="FF0000"/>
            </a:solidFill>
            <a:round/>
            <a:headEnd/>
            <a:tailEnd type="triangle" w="med" len="med"/>
          </a:ln>
        </p:spPr>
        <p:txBody>
          <a:bodyPr/>
          <a:lstStyle/>
          <a:p>
            <a:endParaRPr lang="en-CA"/>
          </a:p>
        </p:txBody>
      </p:sp>
      <p:sp>
        <p:nvSpPr>
          <p:cNvPr id="45062" name="Text Box 6"/>
          <p:cNvSpPr txBox="1">
            <a:spLocks noChangeArrowheads="1"/>
          </p:cNvSpPr>
          <p:nvPr/>
        </p:nvSpPr>
        <p:spPr bwMode="auto">
          <a:xfrm>
            <a:off x="3529013" y="5668963"/>
            <a:ext cx="2212975" cy="701675"/>
          </a:xfrm>
          <a:prstGeom prst="rect">
            <a:avLst/>
          </a:prstGeom>
          <a:noFill/>
          <a:ln w="9525">
            <a:noFill/>
            <a:miter lim="800000"/>
            <a:headEnd/>
            <a:tailEnd/>
          </a:ln>
        </p:spPr>
        <p:txBody>
          <a:bodyPr>
            <a:spAutoFit/>
          </a:bodyPr>
          <a:lstStyle/>
          <a:p>
            <a:pPr>
              <a:spcBef>
                <a:spcPct val="50000"/>
              </a:spcBef>
            </a:pPr>
            <a:r>
              <a:rPr lang="en-US" sz="4000" b="1">
                <a:solidFill>
                  <a:srgbClr val="FF0000"/>
                </a:solidFill>
                <a:latin typeface="Times New Roman" pitchFamily="18" charset="0"/>
                <a:cs typeface="Times New Roman" pitchFamily="18" charset="0"/>
              </a:rPr>
              <a:t>10 000 N</a:t>
            </a:r>
          </a:p>
        </p:txBody>
      </p:sp>
      <p:sp>
        <p:nvSpPr>
          <p:cNvPr id="45063" name="Line 7"/>
          <p:cNvSpPr>
            <a:spLocks noChangeShapeType="1"/>
          </p:cNvSpPr>
          <p:nvPr/>
        </p:nvSpPr>
        <p:spPr bwMode="auto">
          <a:xfrm>
            <a:off x="1023938" y="3328988"/>
            <a:ext cx="7169150" cy="0"/>
          </a:xfrm>
          <a:prstGeom prst="line">
            <a:avLst/>
          </a:prstGeom>
          <a:noFill/>
          <a:ln w="28575">
            <a:solidFill>
              <a:schemeClr val="tx1"/>
            </a:solidFill>
            <a:prstDash val="dash"/>
            <a:round/>
            <a:headEnd/>
            <a:tailEnd/>
          </a:ln>
        </p:spPr>
        <p:txBody>
          <a:bodyPr/>
          <a:lstStyle/>
          <a:p>
            <a:endParaRPr lang="en-CA"/>
          </a:p>
        </p:txBody>
      </p:sp>
      <p:sp>
        <p:nvSpPr>
          <p:cNvPr id="45064" name="Line 8"/>
          <p:cNvSpPr>
            <a:spLocks noChangeShapeType="1"/>
          </p:cNvSpPr>
          <p:nvPr/>
        </p:nvSpPr>
        <p:spPr bwMode="auto">
          <a:xfrm flipV="1">
            <a:off x="4352925" y="2962275"/>
            <a:ext cx="4187825" cy="384175"/>
          </a:xfrm>
          <a:prstGeom prst="line">
            <a:avLst/>
          </a:prstGeom>
          <a:noFill/>
          <a:ln w="57150">
            <a:solidFill>
              <a:srgbClr val="00FF00"/>
            </a:solidFill>
            <a:round/>
            <a:headEnd/>
            <a:tailEnd type="triangle" w="med" len="med"/>
          </a:ln>
        </p:spPr>
        <p:txBody>
          <a:bodyPr/>
          <a:lstStyle/>
          <a:p>
            <a:endParaRPr lang="en-CA"/>
          </a:p>
        </p:txBody>
      </p:sp>
      <p:sp>
        <p:nvSpPr>
          <p:cNvPr id="45065" name="Line 9"/>
          <p:cNvSpPr>
            <a:spLocks noChangeShapeType="1"/>
          </p:cNvSpPr>
          <p:nvPr/>
        </p:nvSpPr>
        <p:spPr bwMode="auto">
          <a:xfrm flipH="1" flipV="1">
            <a:off x="234950" y="2940050"/>
            <a:ext cx="4187825" cy="384175"/>
          </a:xfrm>
          <a:prstGeom prst="line">
            <a:avLst/>
          </a:prstGeom>
          <a:noFill/>
          <a:ln w="57150">
            <a:solidFill>
              <a:srgbClr val="00FF00"/>
            </a:solidFill>
            <a:round/>
            <a:headEnd/>
            <a:tailEnd type="triangle" w="med" len="med"/>
          </a:ln>
        </p:spPr>
        <p:txBody>
          <a:bodyPr/>
          <a:lstStyle/>
          <a:p>
            <a:endParaRPr lang="en-CA"/>
          </a:p>
        </p:txBody>
      </p:sp>
      <p:sp>
        <p:nvSpPr>
          <p:cNvPr id="45066" name="Text Box 10"/>
          <p:cNvSpPr txBox="1">
            <a:spLocks noChangeArrowheads="1"/>
          </p:cNvSpPr>
          <p:nvPr/>
        </p:nvSpPr>
        <p:spPr bwMode="auto">
          <a:xfrm>
            <a:off x="8193088" y="2176463"/>
            <a:ext cx="676275" cy="762000"/>
          </a:xfrm>
          <a:prstGeom prst="rect">
            <a:avLst/>
          </a:prstGeom>
          <a:noFill/>
          <a:ln w="9525">
            <a:noFill/>
            <a:miter lim="800000"/>
            <a:headEnd/>
            <a:tailEnd/>
          </a:ln>
        </p:spPr>
        <p:txBody>
          <a:bodyPr>
            <a:spAutoFit/>
          </a:bodyPr>
          <a:lstStyle/>
          <a:p>
            <a:pPr>
              <a:spcBef>
                <a:spcPct val="50000"/>
              </a:spcBef>
            </a:pPr>
            <a:r>
              <a:rPr lang="en-US" sz="4400" b="1" dirty="0" smtClean="0">
                <a:solidFill>
                  <a:srgbClr val="00FF00"/>
                </a:solidFill>
                <a:latin typeface="Times New Roman" pitchFamily="18" charset="0"/>
                <a:cs typeface="Times New Roman" pitchFamily="18" charset="0"/>
              </a:rPr>
              <a:t>T</a:t>
            </a:r>
            <a:endParaRPr lang="en-US" sz="4400" b="1" dirty="0">
              <a:solidFill>
                <a:srgbClr val="00FF00"/>
              </a:solidFill>
              <a:latin typeface="Times New Roman" pitchFamily="18" charset="0"/>
              <a:cs typeface="Times New Roman" pitchFamily="18" charset="0"/>
            </a:endParaRPr>
          </a:p>
        </p:txBody>
      </p:sp>
      <p:sp>
        <p:nvSpPr>
          <p:cNvPr id="45067" name="Text Box 11"/>
          <p:cNvSpPr txBox="1">
            <a:spLocks noChangeArrowheads="1"/>
          </p:cNvSpPr>
          <p:nvPr/>
        </p:nvSpPr>
        <p:spPr bwMode="auto">
          <a:xfrm>
            <a:off x="0" y="2117725"/>
            <a:ext cx="676275" cy="762000"/>
          </a:xfrm>
          <a:prstGeom prst="rect">
            <a:avLst/>
          </a:prstGeom>
          <a:noFill/>
          <a:ln w="9525">
            <a:noFill/>
            <a:miter lim="800000"/>
            <a:headEnd/>
            <a:tailEnd/>
          </a:ln>
        </p:spPr>
        <p:txBody>
          <a:bodyPr>
            <a:spAutoFit/>
          </a:bodyPr>
          <a:lstStyle/>
          <a:p>
            <a:pPr>
              <a:spcBef>
                <a:spcPct val="50000"/>
              </a:spcBef>
            </a:pPr>
            <a:r>
              <a:rPr lang="en-US" sz="4400" b="1" dirty="0" smtClean="0">
                <a:solidFill>
                  <a:srgbClr val="00FF00"/>
                </a:solidFill>
                <a:latin typeface="Times New Roman" pitchFamily="18" charset="0"/>
                <a:cs typeface="Times New Roman" pitchFamily="18" charset="0"/>
              </a:rPr>
              <a:t>T</a:t>
            </a:r>
            <a:endParaRPr lang="en-US" sz="4400" b="1" dirty="0">
              <a:solidFill>
                <a:srgbClr val="00FF00"/>
              </a:solidFill>
              <a:latin typeface="Times New Roman" pitchFamily="18" charset="0"/>
              <a:cs typeface="Times New Roman" pitchFamily="18" charset="0"/>
            </a:endParaRPr>
          </a:p>
        </p:txBody>
      </p:sp>
      <p:sp>
        <p:nvSpPr>
          <p:cNvPr id="45068" name="Text Box 12"/>
          <p:cNvSpPr txBox="1">
            <a:spLocks noChangeArrowheads="1"/>
          </p:cNvSpPr>
          <p:nvPr/>
        </p:nvSpPr>
        <p:spPr bwMode="auto">
          <a:xfrm>
            <a:off x="2724150" y="2122488"/>
            <a:ext cx="969963" cy="579437"/>
          </a:xfrm>
          <a:prstGeom prst="rect">
            <a:avLst/>
          </a:prstGeom>
          <a:noFill/>
          <a:ln w="9525">
            <a:noFill/>
            <a:miter lim="800000"/>
            <a:headEnd/>
            <a:tailEnd/>
          </a:ln>
        </p:spPr>
        <p:txBody>
          <a:bodyPr>
            <a:spAutoFit/>
          </a:bodyPr>
          <a:lstStyle/>
          <a:p>
            <a:pPr>
              <a:spcBef>
                <a:spcPct val="50000"/>
              </a:spcBef>
            </a:pPr>
            <a:r>
              <a:rPr lang="en-US" sz="3200" b="1">
                <a:solidFill>
                  <a:schemeClr val="bg1"/>
                </a:solidFill>
                <a:latin typeface="Times New Roman" pitchFamily="18" charset="0"/>
                <a:cs typeface="Times New Roman" pitchFamily="18" charset="0"/>
              </a:rPr>
              <a:t>10°</a:t>
            </a:r>
          </a:p>
        </p:txBody>
      </p:sp>
      <p:sp>
        <p:nvSpPr>
          <p:cNvPr id="45069" name="Line 13"/>
          <p:cNvSpPr>
            <a:spLocks noChangeShapeType="1"/>
          </p:cNvSpPr>
          <p:nvPr/>
        </p:nvSpPr>
        <p:spPr bwMode="auto">
          <a:xfrm flipH="1">
            <a:off x="2651125" y="2614613"/>
            <a:ext cx="330200" cy="641350"/>
          </a:xfrm>
          <a:prstGeom prst="line">
            <a:avLst/>
          </a:prstGeom>
          <a:noFill/>
          <a:ln w="28575">
            <a:solidFill>
              <a:srgbClr val="FFFFCC"/>
            </a:solidFill>
            <a:round/>
            <a:headEnd/>
            <a:tailEnd type="triangle" w="med" len="med"/>
          </a:ln>
        </p:spPr>
        <p:txBody>
          <a:bodyPr/>
          <a:lstStyle/>
          <a:p>
            <a:endParaRPr lang="en-CA"/>
          </a:p>
        </p:txBody>
      </p:sp>
      <p:sp>
        <p:nvSpPr>
          <p:cNvPr id="45070" name="Line 14"/>
          <p:cNvSpPr>
            <a:spLocks noChangeShapeType="1"/>
          </p:cNvSpPr>
          <p:nvPr/>
        </p:nvSpPr>
        <p:spPr bwMode="auto">
          <a:xfrm flipV="1">
            <a:off x="274638" y="2962275"/>
            <a:ext cx="0" cy="366713"/>
          </a:xfrm>
          <a:prstGeom prst="line">
            <a:avLst/>
          </a:prstGeom>
          <a:noFill/>
          <a:ln w="28575">
            <a:solidFill>
              <a:srgbClr val="FF0000"/>
            </a:solidFill>
            <a:round/>
            <a:headEnd/>
            <a:tailEnd type="triangle" w="med" len="med"/>
          </a:ln>
        </p:spPr>
        <p:txBody>
          <a:bodyPr/>
          <a:lstStyle/>
          <a:p>
            <a:endParaRPr lang="en-CA"/>
          </a:p>
        </p:txBody>
      </p:sp>
      <p:sp>
        <p:nvSpPr>
          <p:cNvPr id="45071" name="Line 15"/>
          <p:cNvSpPr>
            <a:spLocks noChangeShapeType="1"/>
          </p:cNvSpPr>
          <p:nvPr/>
        </p:nvSpPr>
        <p:spPr bwMode="auto">
          <a:xfrm flipV="1">
            <a:off x="8482013" y="2940050"/>
            <a:ext cx="0" cy="366713"/>
          </a:xfrm>
          <a:prstGeom prst="line">
            <a:avLst/>
          </a:prstGeom>
          <a:noFill/>
          <a:ln w="28575">
            <a:solidFill>
              <a:srgbClr val="FF0000"/>
            </a:solidFill>
            <a:round/>
            <a:headEnd/>
            <a:tailEnd type="triangle" w="med" len="med"/>
          </a:ln>
        </p:spPr>
        <p:txBody>
          <a:bodyPr/>
          <a:lstStyle/>
          <a:p>
            <a:endParaRPr lang="en-CA"/>
          </a:p>
        </p:txBody>
      </p:sp>
      <p:sp>
        <p:nvSpPr>
          <p:cNvPr id="45072" name="Text Box 16"/>
          <p:cNvSpPr txBox="1">
            <a:spLocks noChangeArrowheads="1"/>
          </p:cNvSpPr>
          <p:nvPr/>
        </p:nvSpPr>
        <p:spPr bwMode="auto">
          <a:xfrm>
            <a:off x="0" y="3309938"/>
            <a:ext cx="2816225" cy="519112"/>
          </a:xfrm>
          <a:prstGeom prst="rect">
            <a:avLst/>
          </a:prstGeom>
          <a:noFill/>
          <a:ln w="9525">
            <a:noFill/>
            <a:miter lim="800000"/>
            <a:headEnd/>
            <a:tailEnd/>
          </a:ln>
        </p:spPr>
        <p:txBody>
          <a:bodyPr>
            <a:spAutoFit/>
          </a:bodyPr>
          <a:lstStyle/>
          <a:p>
            <a:pPr>
              <a:spcBef>
                <a:spcPct val="50000"/>
              </a:spcBef>
            </a:pPr>
            <a:r>
              <a:rPr lang="en-US" sz="2800" dirty="0" smtClean="0">
                <a:solidFill>
                  <a:srgbClr val="FF0000"/>
                </a:solidFill>
                <a:latin typeface="Times New Roman" pitchFamily="18" charset="0"/>
                <a:cs typeface="Times New Roman" pitchFamily="18" charset="0"/>
              </a:rPr>
              <a:t>T </a:t>
            </a:r>
            <a:r>
              <a:rPr lang="en-US" sz="1400" dirty="0">
                <a:solidFill>
                  <a:srgbClr val="FF0000"/>
                </a:solidFill>
                <a:latin typeface="Times New Roman" pitchFamily="18" charset="0"/>
                <a:cs typeface="Times New Roman" pitchFamily="18" charset="0"/>
              </a:rPr>
              <a:t>X</a:t>
            </a:r>
            <a:r>
              <a:rPr lang="en-US" sz="2800" dirty="0">
                <a:solidFill>
                  <a:srgbClr val="FF0000"/>
                </a:solidFill>
                <a:latin typeface="Times New Roman" pitchFamily="18" charset="0"/>
                <a:cs typeface="Times New Roman" pitchFamily="18" charset="0"/>
              </a:rPr>
              <a:t> sin10°</a:t>
            </a:r>
          </a:p>
        </p:txBody>
      </p:sp>
      <p:sp>
        <p:nvSpPr>
          <p:cNvPr id="45073" name="Text Box 17"/>
          <p:cNvSpPr txBox="1">
            <a:spLocks noChangeArrowheads="1"/>
          </p:cNvSpPr>
          <p:nvPr/>
        </p:nvSpPr>
        <p:spPr bwMode="auto">
          <a:xfrm>
            <a:off x="7480300" y="3233738"/>
            <a:ext cx="2816225" cy="519112"/>
          </a:xfrm>
          <a:prstGeom prst="rect">
            <a:avLst/>
          </a:prstGeom>
          <a:noFill/>
          <a:ln w="9525">
            <a:noFill/>
            <a:miter lim="800000"/>
            <a:headEnd/>
            <a:tailEnd/>
          </a:ln>
        </p:spPr>
        <p:txBody>
          <a:bodyPr>
            <a:spAutoFit/>
          </a:bodyPr>
          <a:lstStyle/>
          <a:p>
            <a:pPr>
              <a:spcBef>
                <a:spcPct val="50000"/>
              </a:spcBef>
            </a:pPr>
            <a:r>
              <a:rPr lang="en-US" sz="2800" dirty="0" smtClean="0">
                <a:solidFill>
                  <a:srgbClr val="FF0000"/>
                </a:solidFill>
                <a:latin typeface="Times New Roman" pitchFamily="18" charset="0"/>
                <a:cs typeface="Times New Roman" pitchFamily="18" charset="0"/>
              </a:rPr>
              <a:t>T </a:t>
            </a:r>
            <a:r>
              <a:rPr lang="en-US" sz="1400" dirty="0">
                <a:solidFill>
                  <a:srgbClr val="FF0000"/>
                </a:solidFill>
                <a:latin typeface="Times New Roman" pitchFamily="18" charset="0"/>
                <a:cs typeface="Times New Roman" pitchFamily="18" charset="0"/>
              </a:rPr>
              <a:t>X</a:t>
            </a:r>
            <a:r>
              <a:rPr lang="en-US" sz="2800" dirty="0">
                <a:solidFill>
                  <a:srgbClr val="FF0000"/>
                </a:solidFill>
                <a:latin typeface="Times New Roman" pitchFamily="18" charset="0"/>
                <a:cs typeface="Times New Roman" pitchFamily="18" charset="0"/>
              </a:rPr>
              <a:t> sin10°</a:t>
            </a:r>
          </a:p>
        </p:txBody>
      </p:sp>
      <p:sp>
        <p:nvSpPr>
          <p:cNvPr id="45074" name="Line 18"/>
          <p:cNvSpPr>
            <a:spLocks noChangeShapeType="1"/>
          </p:cNvSpPr>
          <p:nvPr/>
        </p:nvSpPr>
        <p:spPr bwMode="auto">
          <a:xfrm>
            <a:off x="3419475" y="2505075"/>
            <a:ext cx="2871788" cy="750888"/>
          </a:xfrm>
          <a:prstGeom prst="line">
            <a:avLst/>
          </a:prstGeom>
          <a:noFill/>
          <a:ln w="28575">
            <a:solidFill>
              <a:schemeClr val="bg1"/>
            </a:solidFill>
            <a:round/>
            <a:headEnd/>
            <a:tailEnd type="triangle" w="med" len="med"/>
          </a:ln>
        </p:spPr>
        <p:txBody>
          <a:bodyPr/>
          <a:lstStyle/>
          <a:p>
            <a:endParaRPr lang="en-CA"/>
          </a:p>
        </p:txBody>
      </p:sp>
      <p:sp>
        <p:nvSpPr>
          <p:cNvPr id="19" name="TextBox 18"/>
          <p:cNvSpPr txBox="1"/>
          <p:nvPr/>
        </p:nvSpPr>
        <p:spPr>
          <a:xfrm>
            <a:off x="3810000" y="2895600"/>
            <a:ext cx="1524000" cy="369332"/>
          </a:xfrm>
          <a:prstGeom prst="rect">
            <a:avLst/>
          </a:prstGeom>
          <a:noFill/>
        </p:spPr>
        <p:txBody>
          <a:bodyPr wrap="square" rtlCol="0">
            <a:spAutoFit/>
          </a:bodyPr>
          <a:lstStyle/>
          <a:p>
            <a:r>
              <a:rPr lang="en-CA" dirty="0" smtClean="0"/>
              <a:t>Cable Car</a:t>
            </a:r>
            <a:endParaRPr lang="en-CA" dirty="0"/>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3886200" y="2971800"/>
            <a:ext cx="1066800" cy="2286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CA"/>
          </a:p>
        </p:txBody>
      </p:sp>
      <p:sp>
        <p:nvSpPr>
          <p:cNvPr id="46082" name="Rectangle 2"/>
          <p:cNvSpPr>
            <a:spLocks noGrp="1" noChangeArrowheads="1"/>
          </p:cNvSpPr>
          <p:nvPr>
            <p:ph type="title"/>
          </p:nvPr>
        </p:nvSpPr>
        <p:spPr/>
        <p:txBody>
          <a:bodyPr/>
          <a:lstStyle/>
          <a:p>
            <a:pPr eaLnBrk="1" hangingPunct="1"/>
            <a:r>
              <a:rPr lang="en-US" dirty="0" smtClean="0"/>
              <a:t>T = 28 800 N</a:t>
            </a:r>
          </a:p>
        </p:txBody>
      </p:sp>
      <p:sp>
        <p:nvSpPr>
          <p:cNvPr id="46085" name="Line 5"/>
          <p:cNvSpPr>
            <a:spLocks noChangeShapeType="1"/>
          </p:cNvSpPr>
          <p:nvPr/>
        </p:nvSpPr>
        <p:spPr bwMode="auto">
          <a:xfrm>
            <a:off x="4370388" y="3346450"/>
            <a:ext cx="0" cy="2268538"/>
          </a:xfrm>
          <a:prstGeom prst="line">
            <a:avLst/>
          </a:prstGeom>
          <a:noFill/>
          <a:ln w="254000">
            <a:solidFill>
              <a:srgbClr val="FF0000"/>
            </a:solidFill>
            <a:round/>
            <a:headEnd/>
            <a:tailEnd type="triangle" w="med" len="med"/>
          </a:ln>
        </p:spPr>
        <p:txBody>
          <a:bodyPr/>
          <a:lstStyle/>
          <a:p>
            <a:endParaRPr lang="en-CA"/>
          </a:p>
        </p:txBody>
      </p:sp>
      <p:sp>
        <p:nvSpPr>
          <p:cNvPr id="46086" name="Text Box 6"/>
          <p:cNvSpPr txBox="1">
            <a:spLocks noChangeArrowheads="1"/>
          </p:cNvSpPr>
          <p:nvPr/>
        </p:nvSpPr>
        <p:spPr bwMode="auto">
          <a:xfrm>
            <a:off x="3529013" y="5668963"/>
            <a:ext cx="2212975" cy="701675"/>
          </a:xfrm>
          <a:prstGeom prst="rect">
            <a:avLst/>
          </a:prstGeom>
          <a:noFill/>
          <a:ln w="9525">
            <a:noFill/>
            <a:miter lim="800000"/>
            <a:headEnd/>
            <a:tailEnd/>
          </a:ln>
        </p:spPr>
        <p:txBody>
          <a:bodyPr>
            <a:spAutoFit/>
          </a:bodyPr>
          <a:lstStyle/>
          <a:p>
            <a:pPr>
              <a:spcBef>
                <a:spcPct val="50000"/>
              </a:spcBef>
            </a:pPr>
            <a:r>
              <a:rPr lang="en-US" sz="4000" b="1">
                <a:solidFill>
                  <a:srgbClr val="FF0000"/>
                </a:solidFill>
                <a:latin typeface="Times New Roman" pitchFamily="18" charset="0"/>
                <a:cs typeface="Times New Roman" pitchFamily="18" charset="0"/>
              </a:rPr>
              <a:t>10 000 N</a:t>
            </a:r>
          </a:p>
        </p:txBody>
      </p:sp>
      <p:sp>
        <p:nvSpPr>
          <p:cNvPr id="46087" name="Line 7"/>
          <p:cNvSpPr>
            <a:spLocks noChangeShapeType="1"/>
          </p:cNvSpPr>
          <p:nvPr/>
        </p:nvSpPr>
        <p:spPr bwMode="auto">
          <a:xfrm>
            <a:off x="1023938" y="3328988"/>
            <a:ext cx="7169150" cy="0"/>
          </a:xfrm>
          <a:prstGeom prst="line">
            <a:avLst/>
          </a:prstGeom>
          <a:noFill/>
          <a:ln w="28575">
            <a:solidFill>
              <a:schemeClr val="tx1"/>
            </a:solidFill>
            <a:prstDash val="dash"/>
            <a:round/>
            <a:headEnd/>
            <a:tailEnd/>
          </a:ln>
        </p:spPr>
        <p:txBody>
          <a:bodyPr/>
          <a:lstStyle/>
          <a:p>
            <a:endParaRPr lang="en-CA"/>
          </a:p>
        </p:txBody>
      </p:sp>
      <p:sp>
        <p:nvSpPr>
          <p:cNvPr id="46088" name="Line 8"/>
          <p:cNvSpPr>
            <a:spLocks noChangeShapeType="1"/>
          </p:cNvSpPr>
          <p:nvPr/>
        </p:nvSpPr>
        <p:spPr bwMode="auto">
          <a:xfrm flipV="1">
            <a:off x="4352925" y="2962275"/>
            <a:ext cx="4187825" cy="384175"/>
          </a:xfrm>
          <a:prstGeom prst="line">
            <a:avLst/>
          </a:prstGeom>
          <a:noFill/>
          <a:ln w="57150">
            <a:solidFill>
              <a:srgbClr val="00FF00"/>
            </a:solidFill>
            <a:round/>
            <a:headEnd/>
            <a:tailEnd type="triangle" w="med" len="med"/>
          </a:ln>
        </p:spPr>
        <p:txBody>
          <a:bodyPr/>
          <a:lstStyle/>
          <a:p>
            <a:endParaRPr lang="en-CA"/>
          </a:p>
        </p:txBody>
      </p:sp>
      <p:sp>
        <p:nvSpPr>
          <p:cNvPr id="46089" name="Line 9"/>
          <p:cNvSpPr>
            <a:spLocks noChangeShapeType="1"/>
          </p:cNvSpPr>
          <p:nvPr/>
        </p:nvSpPr>
        <p:spPr bwMode="auto">
          <a:xfrm flipH="1" flipV="1">
            <a:off x="234950" y="2940050"/>
            <a:ext cx="4187825" cy="384175"/>
          </a:xfrm>
          <a:prstGeom prst="line">
            <a:avLst/>
          </a:prstGeom>
          <a:noFill/>
          <a:ln w="57150">
            <a:solidFill>
              <a:srgbClr val="00FF00"/>
            </a:solidFill>
            <a:round/>
            <a:headEnd/>
            <a:tailEnd type="triangle" w="med" len="med"/>
          </a:ln>
        </p:spPr>
        <p:txBody>
          <a:bodyPr/>
          <a:lstStyle/>
          <a:p>
            <a:endParaRPr lang="en-CA"/>
          </a:p>
        </p:txBody>
      </p:sp>
      <p:sp>
        <p:nvSpPr>
          <p:cNvPr id="46090" name="Text Box 10"/>
          <p:cNvSpPr txBox="1">
            <a:spLocks noChangeArrowheads="1"/>
          </p:cNvSpPr>
          <p:nvPr/>
        </p:nvSpPr>
        <p:spPr bwMode="auto">
          <a:xfrm>
            <a:off x="8193088" y="2176463"/>
            <a:ext cx="676275" cy="762000"/>
          </a:xfrm>
          <a:prstGeom prst="rect">
            <a:avLst/>
          </a:prstGeom>
          <a:noFill/>
          <a:ln w="9525">
            <a:noFill/>
            <a:miter lim="800000"/>
            <a:headEnd/>
            <a:tailEnd/>
          </a:ln>
        </p:spPr>
        <p:txBody>
          <a:bodyPr>
            <a:spAutoFit/>
          </a:bodyPr>
          <a:lstStyle/>
          <a:p>
            <a:pPr>
              <a:spcBef>
                <a:spcPct val="50000"/>
              </a:spcBef>
            </a:pPr>
            <a:r>
              <a:rPr lang="en-US" sz="4400" b="1" dirty="0" smtClean="0">
                <a:solidFill>
                  <a:srgbClr val="00FF00"/>
                </a:solidFill>
                <a:latin typeface="Times New Roman" pitchFamily="18" charset="0"/>
                <a:cs typeface="Times New Roman" pitchFamily="18" charset="0"/>
              </a:rPr>
              <a:t>T</a:t>
            </a:r>
            <a:endParaRPr lang="en-US" sz="4400" b="1" dirty="0">
              <a:solidFill>
                <a:srgbClr val="00FF00"/>
              </a:solidFill>
              <a:latin typeface="Times New Roman" pitchFamily="18" charset="0"/>
              <a:cs typeface="Times New Roman" pitchFamily="18" charset="0"/>
            </a:endParaRPr>
          </a:p>
        </p:txBody>
      </p:sp>
      <p:sp>
        <p:nvSpPr>
          <p:cNvPr id="46091" name="Text Box 11"/>
          <p:cNvSpPr txBox="1">
            <a:spLocks noChangeArrowheads="1"/>
          </p:cNvSpPr>
          <p:nvPr/>
        </p:nvSpPr>
        <p:spPr bwMode="auto">
          <a:xfrm>
            <a:off x="0" y="2117725"/>
            <a:ext cx="676275" cy="762000"/>
          </a:xfrm>
          <a:prstGeom prst="rect">
            <a:avLst/>
          </a:prstGeom>
          <a:noFill/>
          <a:ln w="9525">
            <a:noFill/>
            <a:miter lim="800000"/>
            <a:headEnd/>
            <a:tailEnd/>
          </a:ln>
        </p:spPr>
        <p:txBody>
          <a:bodyPr>
            <a:spAutoFit/>
          </a:bodyPr>
          <a:lstStyle/>
          <a:p>
            <a:pPr>
              <a:spcBef>
                <a:spcPct val="50000"/>
              </a:spcBef>
            </a:pPr>
            <a:r>
              <a:rPr lang="en-US" sz="4400" b="1" dirty="0" smtClean="0">
                <a:solidFill>
                  <a:srgbClr val="00FF00"/>
                </a:solidFill>
                <a:latin typeface="Times New Roman" pitchFamily="18" charset="0"/>
                <a:cs typeface="Times New Roman" pitchFamily="18" charset="0"/>
              </a:rPr>
              <a:t>T</a:t>
            </a:r>
            <a:endParaRPr lang="en-US" sz="4400" b="1" dirty="0">
              <a:solidFill>
                <a:srgbClr val="00FF00"/>
              </a:solidFill>
              <a:latin typeface="Times New Roman" pitchFamily="18" charset="0"/>
              <a:cs typeface="Times New Roman" pitchFamily="18" charset="0"/>
            </a:endParaRPr>
          </a:p>
        </p:txBody>
      </p:sp>
      <p:sp>
        <p:nvSpPr>
          <p:cNvPr id="46092" name="Text Box 12"/>
          <p:cNvSpPr txBox="1">
            <a:spLocks noChangeArrowheads="1"/>
          </p:cNvSpPr>
          <p:nvPr/>
        </p:nvSpPr>
        <p:spPr bwMode="auto">
          <a:xfrm>
            <a:off x="2724150" y="2122488"/>
            <a:ext cx="969963" cy="579437"/>
          </a:xfrm>
          <a:prstGeom prst="rect">
            <a:avLst/>
          </a:prstGeom>
          <a:noFill/>
          <a:ln w="9525">
            <a:noFill/>
            <a:miter lim="800000"/>
            <a:headEnd/>
            <a:tailEnd/>
          </a:ln>
        </p:spPr>
        <p:txBody>
          <a:bodyPr>
            <a:spAutoFit/>
          </a:bodyPr>
          <a:lstStyle/>
          <a:p>
            <a:pPr>
              <a:spcBef>
                <a:spcPct val="50000"/>
              </a:spcBef>
            </a:pPr>
            <a:r>
              <a:rPr lang="en-US" sz="3200" b="1">
                <a:solidFill>
                  <a:schemeClr val="bg1"/>
                </a:solidFill>
                <a:latin typeface="Times New Roman" pitchFamily="18" charset="0"/>
                <a:cs typeface="Times New Roman" pitchFamily="18" charset="0"/>
              </a:rPr>
              <a:t>10°</a:t>
            </a:r>
          </a:p>
        </p:txBody>
      </p:sp>
      <p:sp>
        <p:nvSpPr>
          <p:cNvPr id="46093" name="Line 13"/>
          <p:cNvSpPr>
            <a:spLocks noChangeShapeType="1"/>
          </p:cNvSpPr>
          <p:nvPr/>
        </p:nvSpPr>
        <p:spPr bwMode="auto">
          <a:xfrm flipH="1">
            <a:off x="2651125" y="2614613"/>
            <a:ext cx="330200" cy="641350"/>
          </a:xfrm>
          <a:prstGeom prst="line">
            <a:avLst/>
          </a:prstGeom>
          <a:noFill/>
          <a:ln w="28575">
            <a:solidFill>
              <a:srgbClr val="FFFFCC"/>
            </a:solidFill>
            <a:round/>
            <a:headEnd/>
            <a:tailEnd type="triangle" w="med" len="med"/>
          </a:ln>
        </p:spPr>
        <p:txBody>
          <a:bodyPr/>
          <a:lstStyle/>
          <a:p>
            <a:endParaRPr lang="en-CA"/>
          </a:p>
        </p:txBody>
      </p:sp>
      <p:sp>
        <p:nvSpPr>
          <p:cNvPr id="46094" name="Line 14"/>
          <p:cNvSpPr>
            <a:spLocks noChangeShapeType="1"/>
          </p:cNvSpPr>
          <p:nvPr/>
        </p:nvSpPr>
        <p:spPr bwMode="auto">
          <a:xfrm flipV="1">
            <a:off x="274638" y="2962275"/>
            <a:ext cx="0" cy="366713"/>
          </a:xfrm>
          <a:prstGeom prst="line">
            <a:avLst/>
          </a:prstGeom>
          <a:noFill/>
          <a:ln w="28575">
            <a:solidFill>
              <a:srgbClr val="FF0000"/>
            </a:solidFill>
            <a:round/>
            <a:headEnd/>
            <a:tailEnd type="triangle" w="med" len="med"/>
          </a:ln>
        </p:spPr>
        <p:txBody>
          <a:bodyPr/>
          <a:lstStyle/>
          <a:p>
            <a:endParaRPr lang="en-CA"/>
          </a:p>
        </p:txBody>
      </p:sp>
      <p:sp>
        <p:nvSpPr>
          <p:cNvPr id="46095" name="Line 15"/>
          <p:cNvSpPr>
            <a:spLocks noChangeShapeType="1"/>
          </p:cNvSpPr>
          <p:nvPr/>
        </p:nvSpPr>
        <p:spPr bwMode="auto">
          <a:xfrm flipV="1">
            <a:off x="8482013" y="2940050"/>
            <a:ext cx="0" cy="366713"/>
          </a:xfrm>
          <a:prstGeom prst="line">
            <a:avLst/>
          </a:prstGeom>
          <a:noFill/>
          <a:ln w="28575">
            <a:solidFill>
              <a:srgbClr val="FF0000"/>
            </a:solidFill>
            <a:round/>
            <a:headEnd/>
            <a:tailEnd type="triangle" w="med" len="med"/>
          </a:ln>
        </p:spPr>
        <p:txBody>
          <a:bodyPr/>
          <a:lstStyle/>
          <a:p>
            <a:endParaRPr lang="en-CA"/>
          </a:p>
        </p:txBody>
      </p:sp>
      <p:sp>
        <p:nvSpPr>
          <p:cNvPr id="46096" name="Text Box 16"/>
          <p:cNvSpPr txBox="1">
            <a:spLocks noChangeArrowheads="1"/>
          </p:cNvSpPr>
          <p:nvPr/>
        </p:nvSpPr>
        <p:spPr bwMode="auto">
          <a:xfrm>
            <a:off x="0" y="3309938"/>
            <a:ext cx="2816225" cy="519112"/>
          </a:xfrm>
          <a:prstGeom prst="rect">
            <a:avLst/>
          </a:prstGeom>
          <a:noFill/>
          <a:ln w="9525">
            <a:noFill/>
            <a:miter lim="800000"/>
            <a:headEnd/>
            <a:tailEnd/>
          </a:ln>
        </p:spPr>
        <p:txBody>
          <a:bodyPr>
            <a:spAutoFit/>
          </a:bodyPr>
          <a:lstStyle/>
          <a:p>
            <a:pPr>
              <a:spcBef>
                <a:spcPct val="50000"/>
              </a:spcBef>
            </a:pPr>
            <a:r>
              <a:rPr lang="en-US" sz="2800" dirty="0" smtClean="0">
                <a:solidFill>
                  <a:srgbClr val="FF0000"/>
                </a:solidFill>
                <a:latin typeface="Times New Roman" pitchFamily="18" charset="0"/>
                <a:cs typeface="Times New Roman" pitchFamily="18" charset="0"/>
              </a:rPr>
              <a:t>T </a:t>
            </a:r>
            <a:r>
              <a:rPr lang="en-US" sz="1400" dirty="0">
                <a:solidFill>
                  <a:srgbClr val="FF0000"/>
                </a:solidFill>
                <a:latin typeface="Times New Roman" pitchFamily="18" charset="0"/>
                <a:cs typeface="Times New Roman" pitchFamily="18" charset="0"/>
              </a:rPr>
              <a:t>X</a:t>
            </a:r>
            <a:r>
              <a:rPr lang="en-US" sz="2800" dirty="0">
                <a:solidFill>
                  <a:srgbClr val="FF0000"/>
                </a:solidFill>
                <a:latin typeface="Times New Roman" pitchFamily="18" charset="0"/>
                <a:cs typeface="Times New Roman" pitchFamily="18" charset="0"/>
              </a:rPr>
              <a:t> sin10°</a:t>
            </a:r>
          </a:p>
        </p:txBody>
      </p:sp>
      <p:sp>
        <p:nvSpPr>
          <p:cNvPr id="46097" name="Text Box 17"/>
          <p:cNvSpPr txBox="1">
            <a:spLocks noChangeArrowheads="1"/>
          </p:cNvSpPr>
          <p:nvPr/>
        </p:nvSpPr>
        <p:spPr bwMode="auto">
          <a:xfrm>
            <a:off x="7480300" y="3233738"/>
            <a:ext cx="2816225" cy="519112"/>
          </a:xfrm>
          <a:prstGeom prst="rect">
            <a:avLst/>
          </a:prstGeom>
          <a:noFill/>
          <a:ln w="9525">
            <a:noFill/>
            <a:miter lim="800000"/>
            <a:headEnd/>
            <a:tailEnd/>
          </a:ln>
        </p:spPr>
        <p:txBody>
          <a:bodyPr>
            <a:spAutoFit/>
          </a:bodyPr>
          <a:lstStyle/>
          <a:p>
            <a:pPr>
              <a:spcBef>
                <a:spcPct val="50000"/>
              </a:spcBef>
            </a:pPr>
            <a:r>
              <a:rPr lang="en-US" sz="2800" dirty="0" smtClean="0">
                <a:solidFill>
                  <a:srgbClr val="FF0000"/>
                </a:solidFill>
                <a:latin typeface="Times New Roman" pitchFamily="18" charset="0"/>
                <a:cs typeface="Times New Roman" pitchFamily="18" charset="0"/>
              </a:rPr>
              <a:t>T </a:t>
            </a:r>
            <a:r>
              <a:rPr lang="en-US" sz="1400" dirty="0">
                <a:solidFill>
                  <a:srgbClr val="FF0000"/>
                </a:solidFill>
                <a:latin typeface="Times New Roman" pitchFamily="18" charset="0"/>
                <a:cs typeface="Times New Roman" pitchFamily="18" charset="0"/>
              </a:rPr>
              <a:t>X</a:t>
            </a:r>
            <a:r>
              <a:rPr lang="en-US" sz="2800" dirty="0">
                <a:solidFill>
                  <a:srgbClr val="FF0000"/>
                </a:solidFill>
                <a:latin typeface="Times New Roman" pitchFamily="18" charset="0"/>
                <a:cs typeface="Times New Roman" pitchFamily="18" charset="0"/>
              </a:rPr>
              <a:t> sin10°</a:t>
            </a:r>
          </a:p>
        </p:txBody>
      </p:sp>
      <p:sp>
        <p:nvSpPr>
          <p:cNvPr id="46098" name="Line 18"/>
          <p:cNvSpPr>
            <a:spLocks noChangeShapeType="1"/>
          </p:cNvSpPr>
          <p:nvPr/>
        </p:nvSpPr>
        <p:spPr bwMode="auto">
          <a:xfrm>
            <a:off x="3419475" y="2505075"/>
            <a:ext cx="2871788" cy="750888"/>
          </a:xfrm>
          <a:prstGeom prst="line">
            <a:avLst/>
          </a:prstGeom>
          <a:noFill/>
          <a:ln w="28575">
            <a:solidFill>
              <a:schemeClr val="bg1"/>
            </a:solidFill>
            <a:round/>
            <a:headEnd/>
            <a:tailEnd type="triangle" w="med" len="med"/>
          </a:ln>
        </p:spPr>
        <p:txBody>
          <a:bodyPr/>
          <a:lstStyle/>
          <a:p>
            <a:endParaRPr lang="en-CA"/>
          </a:p>
        </p:txBody>
      </p:sp>
      <p:sp>
        <p:nvSpPr>
          <p:cNvPr id="19" name="TextBox 18"/>
          <p:cNvSpPr txBox="1"/>
          <p:nvPr/>
        </p:nvSpPr>
        <p:spPr>
          <a:xfrm>
            <a:off x="3810000" y="2895600"/>
            <a:ext cx="1524000" cy="369332"/>
          </a:xfrm>
          <a:prstGeom prst="rect">
            <a:avLst/>
          </a:prstGeom>
          <a:noFill/>
        </p:spPr>
        <p:txBody>
          <a:bodyPr wrap="square" rtlCol="0">
            <a:spAutoFit/>
          </a:bodyPr>
          <a:lstStyle/>
          <a:p>
            <a:r>
              <a:rPr lang="en-CA" dirty="0" smtClean="0"/>
              <a:t>Cable Car</a:t>
            </a:r>
            <a:endParaRPr lang="en-CA" dirty="0"/>
          </a:p>
        </p:txBody>
      </p:sp>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sz="4000" smtClean="0"/>
              <a:t>What happens as the angle deceases?</a:t>
            </a:r>
          </a:p>
        </p:txBody>
      </p:sp>
      <p:sp>
        <p:nvSpPr>
          <p:cNvPr id="47107" name="Rectangle 3"/>
          <p:cNvSpPr>
            <a:spLocks noGrp="1" noChangeArrowheads="1"/>
          </p:cNvSpPr>
          <p:nvPr>
            <p:ph type="body" idx="1"/>
          </p:nvPr>
        </p:nvSpPr>
        <p:spPr/>
        <p:txBody>
          <a:bodyPr/>
          <a:lstStyle/>
          <a:p>
            <a:pPr eaLnBrk="1" hangingPunct="1"/>
            <a:endParaRPr lang="en-US" dirty="0" smtClean="0"/>
          </a:p>
        </p:txBody>
      </p:sp>
      <p:pic>
        <p:nvPicPr>
          <p:cNvPr id="47108" name="Picture 4" descr="South-Africa-Cape-Town-Table-Mountain-cable-car-blue-cylindrical-closeup-WL"/>
          <p:cNvPicPr>
            <a:picLocks noChangeAspect="1" noChangeArrowheads="1"/>
          </p:cNvPicPr>
          <p:nvPr/>
        </p:nvPicPr>
        <p:blipFill>
          <a:blip r:embed="rId2" cstate="print"/>
          <a:srcRect/>
          <a:stretch>
            <a:fillRect/>
          </a:stretch>
        </p:blipFill>
        <p:spPr bwMode="auto">
          <a:xfrm>
            <a:off x="976313" y="1690688"/>
            <a:ext cx="7153275" cy="4791075"/>
          </a:xfrm>
          <a:prstGeom prst="rect">
            <a:avLst/>
          </a:prstGeom>
          <a:noFill/>
          <a:ln w="9525">
            <a:noFill/>
            <a:miter lim="800000"/>
            <a:headEnd/>
            <a:tailEnd/>
          </a:ln>
        </p:spPr>
      </p:pic>
      <p:sp>
        <p:nvSpPr>
          <p:cNvPr id="47109" name="Line 5"/>
          <p:cNvSpPr>
            <a:spLocks noChangeShapeType="1"/>
          </p:cNvSpPr>
          <p:nvPr/>
        </p:nvSpPr>
        <p:spPr bwMode="auto">
          <a:xfrm>
            <a:off x="4370388" y="3346450"/>
            <a:ext cx="0" cy="2268538"/>
          </a:xfrm>
          <a:prstGeom prst="line">
            <a:avLst/>
          </a:prstGeom>
          <a:noFill/>
          <a:ln w="254000">
            <a:solidFill>
              <a:srgbClr val="FF0000"/>
            </a:solidFill>
            <a:round/>
            <a:headEnd/>
            <a:tailEnd type="triangle" w="med" len="med"/>
          </a:ln>
        </p:spPr>
        <p:txBody>
          <a:bodyPr/>
          <a:lstStyle/>
          <a:p>
            <a:endParaRPr lang="en-CA"/>
          </a:p>
        </p:txBody>
      </p:sp>
      <p:sp>
        <p:nvSpPr>
          <p:cNvPr id="47110" name="Text Box 6"/>
          <p:cNvSpPr txBox="1">
            <a:spLocks noChangeArrowheads="1"/>
          </p:cNvSpPr>
          <p:nvPr/>
        </p:nvSpPr>
        <p:spPr bwMode="auto">
          <a:xfrm>
            <a:off x="3529013" y="5668963"/>
            <a:ext cx="2212975" cy="701675"/>
          </a:xfrm>
          <a:prstGeom prst="rect">
            <a:avLst/>
          </a:prstGeom>
          <a:noFill/>
          <a:ln w="9525">
            <a:noFill/>
            <a:miter lim="800000"/>
            <a:headEnd/>
            <a:tailEnd/>
          </a:ln>
        </p:spPr>
        <p:txBody>
          <a:bodyPr>
            <a:spAutoFit/>
          </a:bodyPr>
          <a:lstStyle/>
          <a:p>
            <a:pPr>
              <a:spcBef>
                <a:spcPct val="50000"/>
              </a:spcBef>
            </a:pPr>
            <a:r>
              <a:rPr lang="en-US" sz="4000" b="1">
                <a:solidFill>
                  <a:srgbClr val="FF0000"/>
                </a:solidFill>
                <a:latin typeface="Times New Roman" pitchFamily="18" charset="0"/>
                <a:cs typeface="Times New Roman" pitchFamily="18" charset="0"/>
              </a:rPr>
              <a:t>10 000 N</a:t>
            </a:r>
          </a:p>
        </p:txBody>
      </p:sp>
      <p:sp>
        <p:nvSpPr>
          <p:cNvPr id="47111" name="Line 7"/>
          <p:cNvSpPr>
            <a:spLocks noChangeShapeType="1"/>
          </p:cNvSpPr>
          <p:nvPr/>
        </p:nvSpPr>
        <p:spPr bwMode="auto">
          <a:xfrm>
            <a:off x="1023938" y="3328988"/>
            <a:ext cx="7169150" cy="0"/>
          </a:xfrm>
          <a:prstGeom prst="line">
            <a:avLst/>
          </a:prstGeom>
          <a:noFill/>
          <a:ln w="28575">
            <a:solidFill>
              <a:schemeClr val="tx1"/>
            </a:solidFill>
            <a:prstDash val="dash"/>
            <a:round/>
            <a:headEnd/>
            <a:tailEnd/>
          </a:ln>
        </p:spPr>
        <p:txBody>
          <a:bodyPr/>
          <a:lstStyle/>
          <a:p>
            <a:endParaRPr lang="en-CA"/>
          </a:p>
        </p:txBody>
      </p:sp>
      <p:sp>
        <p:nvSpPr>
          <p:cNvPr id="47112" name="Line 8"/>
          <p:cNvSpPr>
            <a:spLocks noChangeShapeType="1"/>
          </p:cNvSpPr>
          <p:nvPr/>
        </p:nvSpPr>
        <p:spPr bwMode="auto">
          <a:xfrm flipV="1">
            <a:off x="4352925" y="2962275"/>
            <a:ext cx="4187825" cy="384175"/>
          </a:xfrm>
          <a:prstGeom prst="line">
            <a:avLst/>
          </a:prstGeom>
          <a:noFill/>
          <a:ln w="57150">
            <a:solidFill>
              <a:srgbClr val="00FF00"/>
            </a:solidFill>
            <a:round/>
            <a:headEnd/>
            <a:tailEnd type="triangle" w="med" len="med"/>
          </a:ln>
        </p:spPr>
        <p:txBody>
          <a:bodyPr/>
          <a:lstStyle/>
          <a:p>
            <a:endParaRPr lang="en-CA"/>
          </a:p>
        </p:txBody>
      </p:sp>
      <p:sp>
        <p:nvSpPr>
          <p:cNvPr id="47113" name="Line 9"/>
          <p:cNvSpPr>
            <a:spLocks noChangeShapeType="1"/>
          </p:cNvSpPr>
          <p:nvPr/>
        </p:nvSpPr>
        <p:spPr bwMode="auto">
          <a:xfrm flipH="1" flipV="1">
            <a:off x="234950" y="2940050"/>
            <a:ext cx="4187825" cy="384175"/>
          </a:xfrm>
          <a:prstGeom prst="line">
            <a:avLst/>
          </a:prstGeom>
          <a:noFill/>
          <a:ln w="57150">
            <a:solidFill>
              <a:srgbClr val="00FF00"/>
            </a:solidFill>
            <a:round/>
            <a:headEnd/>
            <a:tailEnd type="triangle" w="med" len="med"/>
          </a:ln>
        </p:spPr>
        <p:txBody>
          <a:bodyPr/>
          <a:lstStyle/>
          <a:p>
            <a:endParaRPr lang="en-CA"/>
          </a:p>
        </p:txBody>
      </p:sp>
      <p:sp>
        <p:nvSpPr>
          <p:cNvPr id="47114" name="Text Box 10"/>
          <p:cNvSpPr txBox="1">
            <a:spLocks noChangeArrowheads="1"/>
          </p:cNvSpPr>
          <p:nvPr/>
        </p:nvSpPr>
        <p:spPr bwMode="auto">
          <a:xfrm>
            <a:off x="8193088" y="2176463"/>
            <a:ext cx="676275" cy="762000"/>
          </a:xfrm>
          <a:prstGeom prst="rect">
            <a:avLst/>
          </a:prstGeom>
          <a:noFill/>
          <a:ln w="9525">
            <a:noFill/>
            <a:miter lim="800000"/>
            <a:headEnd/>
            <a:tailEnd/>
          </a:ln>
        </p:spPr>
        <p:txBody>
          <a:bodyPr>
            <a:spAutoFit/>
          </a:bodyPr>
          <a:lstStyle/>
          <a:p>
            <a:pPr>
              <a:spcBef>
                <a:spcPct val="50000"/>
              </a:spcBef>
            </a:pPr>
            <a:r>
              <a:rPr lang="en-US" sz="4400" b="1" dirty="0" smtClean="0">
                <a:solidFill>
                  <a:srgbClr val="00FF00"/>
                </a:solidFill>
                <a:latin typeface="Times New Roman" pitchFamily="18" charset="0"/>
                <a:cs typeface="Times New Roman" pitchFamily="18" charset="0"/>
              </a:rPr>
              <a:t>T</a:t>
            </a:r>
            <a:endParaRPr lang="en-US" sz="4400" b="1" dirty="0">
              <a:solidFill>
                <a:srgbClr val="00FF00"/>
              </a:solidFill>
              <a:latin typeface="Times New Roman" pitchFamily="18" charset="0"/>
              <a:cs typeface="Times New Roman" pitchFamily="18" charset="0"/>
            </a:endParaRPr>
          </a:p>
        </p:txBody>
      </p:sp>
      <p:sp>
        <p:nvSpPr>
          <p:cNvPr id="47115" name="Text Box 11"/>
          <p:cNvSpPr txBox="1">
            <a:spLocks noChangeArrowheads="1"/>
          </p:cNvSpPr>
          <p:nvPr/>
        </p:nvSpPr>
        <p:spPr bwMode="auto">
          <a:xfrm>
            <a:off x="0" y="2117725"/>
            <a:ext cx="676275" cy="762000"/>
          </a:xfrm>
          <a:prstGeom prst="rect">
            <a:avLst/>
          </a:prstGeom>
          <a:noFill/>
          <a:ln w="9525">
            <a:noFill/>
            <a:miter lim="800000"/>
            <a:headEnd/>
            <a:tailEnd/>
          </a:ln>
        </p:spPr>
        <p:txBody>
          <a:bodyPr>
            <a:spAutoFit/>
          </a:bodyPr>
          <a:lstStyle/>
          <a:p>
            <a:pPr>
              <a:spcBef>
                <a:spcPct val="50000"/>
              </a:spcBef>
            </a:pPr>
            <a:r>
              <a:rPr lang="en-US" sz="4400" b="1" dirty="0" smtClean="0">
                <a:solidFill>
                  <a:srgbClr val="00FF00"/>
                </a:solidFill>
                <a:latin typeface="Times New Roman" pitchFamily="18" charset="0"/>
                <a:cs typeface="Times New Roman" pitchFamily="18" charset="0"/>
              </a:rPr>
              <a:t>T</a:t>
            </a:r>
            <a:endParaRPr lang="en-US" sz="4400" b="1" dirty="0">
              <a:solidFill>
                <a:srgbClr val="00FF00"/>
              </a:solidFill>
              <a:latin typeface="Times New Roman" pitchFamily="18" charset="0"/>
              <a:cs typeface="Times New Roman" pitchFamily="18" charset="0"/>
            </a:endParaRPr>
          </a:p>
        </p:txBody>
      </p:sp>
      <p:sp>
        <p:nvSpPr>
          <p:cNvPr id="47116" name="Text Box 12"/>
          <p:cNvSpPr txBox="1">
            <a:spLocks noChangeArrowheads="1"/>
          </p:cNvSpPr>
          <p:nvPr/>
        </p:nvSpPr>
        <p:spPr bwMode="auto">
          <a:xfrm>
            <a:off x="2724150" y="2122488"/>
            <a:ext cx="969963" cy="579437"/>
          </a:xfrm>
          <a:prstGeom prst="rect">
            <a:avLst/>
          </a:prstGeom>
          <a:noFill/>
          <a:ln w="9525">
            <a:noFill/>
            <a:miter lim="800000"/>
            <a:headEnd/>
            <a:tailEnd/>
          </a:ln>
        </p:spPr>
        <p:txBody>
          <a:bodyPr>
            <a:spAutoFit/>
          </a:bodyPr>
          <a:lstStyle/>
          <a:p>
            <a:pPr>
              <a:spcBef>
                <a:spcPct val="50000"/>
              </a:spcBef>
            </a:pPr>
            <a:r>
              <a:rPr lang="el-GR" sz="3200" b="1">
                <a:solidFill>
                  <a:schemeClr val="bg1"/>
                </a:solidFill>
                <a:latin typeface="Times New Roman" pitchFamily="18" charset="0"/>
                <a:cs typeface="Times New Roman" pitchFamily="18" charset="0"/>
              </a:rPr>
              <a:t>θ</a:t>
            </a:r>
          </a:p>
        </p:txBody>
      </p:sp>
      <p:sp>
        <p:nvSpPr>
          <p:cNvPr id="47117" name="Line 13"/>
          <p:cNvSpPr>
            <a:spLocks noChangeShapeType="1"/>
          </p:cNvSpPr>
          <p:nvPr/>
        </p:nvSpPr>
        <p:spPr bwMode="auto">
          <a:xfrm flipH="1">
            <a:off x="2651125" y="2614613"/>
            <a:ext cx="330200" cy="641350"/>
          </a:xfrm>
          <a:prstGeom prst="line">
            <a:avLst/>
          </a:prstGeom>
          <a:noFill/>
          <a:ln w="28575">
            <a:solidFill>
              <a:srgbClr val="FFFFCC"/>
            </a:solidFill>
            <a:round/>
            <a:headEnd/>
            <a:tailEnd type="triangle" w="med" len="med"/>
          </a:ln>
        </p:spPr>
        <p:txBody>
          <a:bodyPr/>
          <a:lstStyle/>
          <a:p>
            <a:endParaRPr lang="en-CA"/>
          </a:p>
        </p:txBody>
      </p:sp>
      <p:sp>
        <p:nvSpPr>
          <p:cNvPr id="47118" name="Text Box 14"/>
          <p:cNvSpPr txBox="1">
            <a:spLocks noChangeArrowheads="1"/>
          </p:cNvSpPr>
          <p:nvPr/>
        </p:nvSpPr>
        <p:spPr bwMode="auto">
          <a:xfrm>
            <a:off x="2466975" y="1700213"/>
            <a:ext cx="4792663" cy="641350"/>
          </a:xfrm>
          <a:prstGeom prst="rect">
            <a:avLst/>
          </a:prstGeom>
          <a:noFill/>
          <a:ln w="9525">
            <a:noFill/>
            <a:miter lim="800000"/>
            <a:headEnd/>
            <a:tailEnd/>
          </a:ln>
        </p:spPr>
        <p:txBody>
          <a:bodyPr>
            <a:spAutoFit/>
          </a:bodyPr>
          <a:lstStyle/>
          <a:p>
            <a:pPr>
              <a:spcBef>
                <a:spcPct val="50000"/>
              </a:spcBef>
            </a:pPr>
            <a:r>
              <a:rPr lang="en-US" sz="3600" b="1" dirty="0" smtClean="0">
                <a:solidFill>
                  <a:srgbClr val="00FF00"/>
                </a:solidFill>
                <a:latin typeface="Times New Roman" pitchFamily="18" charset="0"/>
                <a:cs typeface="Times New Roman" pitchFamily="18" charset="0"/>
              </a:rPr>
              <a:t>T </a:t>
            </a:r>
            <a:r>
              <a:rPr lang="en-US" sz="3600" b="1" dirty="0">
                <a:solidFill>
                  <a:srgbClr val="00FF00"/>
                </a:solidFill>
                <a:latin typeface="Times New Roman" pitchFamily="18" charset="0"/>
                <a:cs typeface="Times New Roman" pitchFamily="18" charset="0"/>
              </a:rPr>
              <a:t>= 10 000/2</a:t>
            </a:r>
            <a:r>
              <a:rPr lang="en-US" sz="2400" b="1" dirty="0">
                <a:solidFill>
                  <a:srgbClr val="00FF00"/>
                </a:solidFill>
                <a:latin typeface="Times New Roman" pitchFamily="18" charset="0"/>
                <a:cs typeface="Times New Roman" pitchFamily="18" charset="0"/>
              </a:rPr>
              <a:t>x</a:t>
            </a:r>
            <a:r>
              <a:rPr lang="en-US" sz="3600" b="1" dirty="0">
                <a:solidFill>
                  <a:srgbClr val="00FF00"/>
                </a:solidFill>
                <a:latin typeface="Times New Roman" pitchFamily="18" charset="0"/>
                <a:cs typeface="Times New Roman" pitchFamily="18" charset="0"/>
              </a:rPr>
              <a:t>sin</a:t>
            </a:r>
            <a:r>
              <a:rPr lang="el-GR" sz="3600" b="1" dirty="0">
                <a:solidFill>
                  <a:srgbClr val="00FF00"/>
                </a:solidFill>
                <a:latin typeface="Times New Roman" pitchFamily="18" charset="0"/>
                <a:cs typeface="Times New Roman" pitchFamily="18" charset="0"/>
              </a:rPr>
              <a:t>θ</a:t>
            </a:r>
          </a:p>
        </p:txBody>
      </p:sp>
      <p:sp>
        <p:nvSpPr>
          <p:cNvPr id="47119" name="Line 15"/>
          <p:cNvSpPr>
            <a:spLocks noChangeShapeType="1"/>
          </p:cNvSpPr>
          <p:nvPr/>
        </p:nvSpPr>
        <p:spPr bwMode="auto">
          <a:xfrm>
            <a:off x="3162300" y="2559050"/>
            <a:ext cx="3128963" cy="696913"/>
          </a:xfrm>
          <a:prstGeom prst="line">
            <a:avLst/>
          </a:prstGeom>
          <a:noFill/>
          <a:ln w="28575">
            <a:solidFill>
              <a:schemeClr val="bg1"/>
            </a:solidFill>
            <a:round/>
            <a:headEnd/>
            <a:tailEnd type="triangle" w="med" len="med"/>
          </a:ln>
        </p:spPr>
        <p:txBody>
          <a:bodyPr/>
          <a:lstStyle/>
          <a:p>
            <a:endParaRPr lang="en-CA"/>
          </a:p>
        </p:txBody>
      </p:sp>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s-MX"/>
              <a:t>Resolving Forces</a:t>
            </a:r>
          </a:p>
        </p:txBody>
      </p:sp>
      <p:sp>
        <p:nvSpPr>
          <p:cNvPr id="12291" name="Rectangle 3" descr="Rectangle: Click to edit Master text styles&#10;Second level&#10;Third level&#10;Fourth level&#10;Fifth level"/>
          <p:cNvSpPr>
            <a:spLocks noGrp="1" noChangeArrowheads="1"/>
          </p:cNvSpPr>
          <p:nvPr>
            <p:ph type="body" idx="1"/>
          </p:nvPr>
        </p:nvSpPr>
        <p:spPr/>
        <p:txBody>
          <a:bodyPr/>
          <a:lstStyle/>
          <a:p>
            <a:r>
              <a:rPr lang="es-MX"/>
              <a:t>Q. A force of 50N is applied to a block on a worktop at an angle of 30</a:t>
            </a:r>
            <a:r>
              <a:rPr lang="es-MX" baseline="30000"/>
              <a:t>o </a:t>
            </a:r>
            <a:r>
              <a:rPr lang="es-MX"/>
              <a:t>to the horizontal. </a:t>
            </a:r>
          </a:p>
          <a:p>
            <a:r>
              <a:rPr lang="es-MX"/>
              <a:t>What are the vertical and horizontal components of this force?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2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29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s-MX"/>
              <a:t>Answer</a:t>
            </a:r>
          </a:p>
        </p:txBody>
      </p:sp>
      <p:sp>
        <p:nvSpPr>
          <p:cNvPr id="13315" name="Rectangle 3" descr="Rectangle: Click to edit Master text styles&#10;Second level&#10;Third level&#10;Fourth level&#10;Fifth level"/>
          <p:cNvSpPr>
            <a:spLocks noGrp="1" noChangeArrowheads="1"/>
          </p:cNvSpPr>
          <p:nvPr>
            <p:ph type="body" idx="1"/>
          </p:nvPr>
        </p:nvSpPr>
        <p:spPr>
          <a:xfrm>
            <a:off x="838200" y="1905000"/>
            <a:ext cx="7772400" cy="685800"/>
          </a:xfrm>
        </p:spPr>
        <p:txBody>
          <a:bodyPr/>
          <a:lstStyle/>
          <a:p>
            <a:r>
              <a:rPr lang="es-MX" sz="2800"/>
              <a:t>First we need to draw a free-body diagram</a:t>
            </a:r>
          </a:p>
        </p:txBody>
      </p:sp>
      <p:grpSp>
        <p:nvGrpSpPr>
          <p:cNvPr id="2" name="Group 4"/>
          <p:cNvGrpSpPr>
            <a:grpSpLocks/>
          </p:cNvGrpSpPr>
          <p:nvPr/>
        </p:nvGrpSpPr>
        <p:grpSpPr bwMode="auto">
          <a:xfrm>
            <a:off x="1524000" y="2632075"/>
            <a:ext cx="5943600" cy="2478088"/>
            <a:chOff x="960" y="1658"/>
            <a:chExt cx="3744" cy="1561"/>
          </a:xfrm>
        </p:grpSpPr>
        <p:sp>
          <p:nvSpPr>
            <p:cNvPr id="13317" name="Rectangle 5"/>
            <p:cNvSpPr>
              <a:spLocks noChangeArrowheads="1"/>
            </p:cNvSpPr>
            <p:nvPr/>
          </p:nvSpPr>
          <p:spPr bwMode="auto">
            <a:xfrm>
              <a:off x="1968" y="2499"/>
              <a:ext cx="1536" cy="720"/>
            </a:xfrm>
            <a:prstGeom prst="rect">
              <a:avLst/>
            </a:prstGeom>
            <a:solidFill>
              <a:schemeClr val="accent1"/>
            </a:solidFill>
            <a:ln w="9525">
              <a:solidFill>
                <a:schemeClr val="tx1"/>
              </a:solidFill>
              <a:miter lim="800000"/>
              <a:headEnd/>
              <a:tailEnd/>
            </a:ln>
            <a:effectLst/>
          </p:spPr>
          <p:txBody>
            <a:bodyPr wrap="none" anchor="ctr"/>
            <a:lstStyle/>
            <a:p>
              <a:pPr algn="ctr"/>
              <a:endParaRPr lang="en-US" sz="2400">
                <a:latin typeface="Times New Roman" pitchFamily="18" charset="0"/>
              </a:endParaRPr>
            </a:p>
          </p:txBody>
        </p:sp>
        <p:sp>
          <p:nvSpPr>
            <p:cNvPr id="13318" name="Line 6"/>
            <p:cNvSpPr>
              <a:spLocks noChangeShapeType="1"/>
            </p:cNvSpPr>
            <p:nvPr/>
          </p:nvSpPr>
          <p:spPr bwMode="auto">
            <a:xfrm>
              <a:off x="960" y="3219"/>
              <a:ext cx="3456" cy="0"/>
            </a:xfrm>
            <a:prstGeom prst="line">
              <a:avLst/>
            </a:prstGeom>
            <a:noFill/>
            <a:ln w="9525">
              <a:solidFill>
                <a:schemeClr val="tx1"/>
              </a:solidFill>
              <a:round/>
              <a:headEnd/>
              <a:tailEnd/>
            </a:ln>
            <a:effectLst/>
          </p:spPr>
          <p:txBody>
            <a:bodyPr/>
            <a:lstStyle/>
            <a:p>
              <a:endParaRPr lang="en-CA"/>
            </a:p>
          </p:txBody>
        </p:sp>
        <p:sp>
          <p:nvSpPr>
            <p:cNvPr id="13319" name="Line 7"/>
            <p:cNvSpPr>
              <a:spLocks noChangeShapeType="1"/>
            </p:cNvSpPr>
            <p:nvPr/>
          </p:nvSpPr>
          <p:spPr bwMode="auto">
            <a:xfrm flipH="1">
              <a:off x="2736" y="1875"/>
              <a:ext cx="1248" cy="1008"/>
            </a:xfrm>
            <a:prstGeom prst="line">
              <a:avLst/>
            </a:prstGeom>
            <a:noFill/>
            <a:ln w="31750">
              <a:solidFill>
                <a:schemeClr val="tx1"/>
              </a:solidFill>
              <a:round/>
              <a:headEnd type="triangle" w="lg" len="med"/>
              <a:tailEnd type="none" w="lg" len="med"/>
            </a:ln>
            <a:effectLst/>
          </p:spPr>
          <p:txBody>
            <a:bodyPr/>
            <a:lstStyle/>
            <a:p>
              <a:endParaRPr lang="en-CA"/>
            </a:p>
          </p:txBody>
        </p:sp>
        <p:sp>
          <p:nvSpPr>
            <p:cNvPr id="13320" name="Line 8"/>
            <p:cNvSpPr>
              <a:spLocks noChangeShapeType="1"/>
            </p:cNvSpPr>
            <p:nvPr/>
          </p:nvSpPr>
          <p:spPr bwMode="auto">
            <a:xfrm>
              <a:off x="2736" y="2880"/>
              <a:ext cx="1968" cy="0"/>
            </a:xfrm>
            <a:prstGeom prst="line">
              <a:avLst/>
            </a:prstGeom>
            <a:noFill/>
            <a:ln w="9525">
              <a:solidFill>
                <a:schemeClr val="tx1"/>
              </a:solidFill>
              <a:prstDash val="dash"/>
              <a:round/>
              <a:headEnd/>
              <a:tailEnd/>
            </a:ln>
            <a:effectLst/>
          </p:spPr>
          <p:txBody>
            <a:bodyPr/>
            <a:lstStyle/>
            <a:p>
              <a:endParaRPr lang="en-CA"/>
            </a:p>
          </p:txBody>
        </p:sp>
        <p:sp>
          <p:nvSpPr>
            <p:cNvPr id="13321" name="Text Box 9"/>
            <p:cNvSpPr txBox="1">
              <a:spLocks noChangeArrowheads="1"/>
            </p:cNvSpPr>
            <p:nvPr/>
          </p:nvSpPr>
          <p:spPr bwMode="auto">
            <a:xfrm>
              <a:off x="3552" y="2544"/>
              <a:ext cx="372" cy="288"/>
            </a:xfrm>
            <a:prstGeom prst="rect">
              <a:avLst/>
            </a:prstGeom>
            <a:noFill/>
            <a:ln w="9525">
              <a:noFill/>
              <a:miter lim="800000"/>
              <a:headEnd/>
              <a:tailEnd/>
            </a:ln>
            <a:effectLst/>
          </p:spPr>
          <p:txBody>
            <a:bodyPr wrap="none">
              <a:spAutoFit/>
            </a:bodyPr>
            <a:lstStyle/>
            <a:p>
              <a:r>
                <a:rPr lang="es-MX" sz="2400">
                  <a:latin typeface="Times New Roman" pitchFamily="18" charset="0"/>
                </a:rPr>
                <a:t>30</a:t>
              </a:r>
              <a:r>
                <a:rPr lang="es-MX" sz="2400" baseline="30000">
                  <a:latin typeface="Times New Roman" pitchFamily="18" charset="0"/>
                </a:rPr>
                <a:t>o</a:t>
              </a:r>
              <a:endParaRPr lang="en-US" sz="2400">
                <a:latin typeface="Times New Roman" pitchFamily="18" charset="0"/>
              </a:endParaRPr>
            </a:p>
          </p:txBody>
        </p:sp>
        <p:sp>
          <p:nvSpPr>
            <p:cNvPr id="13322" name="Text Box 10"/>
            <p:cNvSpPr txBox="1">
              <a:spLocks noChangeArrowheads="1"/>
            </p:cNvSpPr>
            <p:nvPr/>
          </p:nvSpPr>
          <p:spPr bwMode="auto">
            <a:xfrm>
              <a:off x="4070" y="1658"/>
              <a:ext cx="447" cy="288"/>
            </a:xfrm>
            <a:prstGeom prst="rect">
              <a:avLst/>
            </a:prstGeom>
            <a:noFill/>
            <a:ln w="9525">
              <a:noFill/>
              <a:miter lim="800000"/>
              <a:headEnd/>
              <a:tailEnd/>
            </a:ln>
            <a:effectLst/>
          </p:spPr>
          <p:txBody>
            <a:bodyPr wrap="none">
              <a:spAutoFit/>
            </a:bodyPr>
            <a:lstStyle/>
            <a:p>
              <a:r>
                <a:rPr lang="es-MX" sz="2400">
                  <a:latin typeface="Times New Roman" pitchFamily="18" charset="0"/>
                </a:rPr>
                <a:t>50N</a:t>
              </a:r>
              <a:endParaRPr lang="en-US" sz="2400">
                <a:latin typeface="Times New Roman" pitchFamily="18" charset="0"/>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 calcmode="lin" valueType="num">
                                      <p:cBhvr additive="base">
                                        <p:cTn id="7" dur="500" fill="hold"/>
                                        <p:tgtEl>
                                          <p:spTgt spid="1331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33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descr="Rectangle: Click to edit Master text styles&#10;Second level&#10;Third level&#10;Fourth level&#10;Fifth level"/>
          <p:cNvSpPr>
            <a:spLocks noGrp="1" noChangeArrowheads="1"/>
          </p:cNvSpPr>
          <p:nvPr>
            <p:ph type="body" idx="1"/>
          </p:nvPr>
        </p:nvSpPr>
        <p:spPr>
          <a:xfrm>
            <a:off x="838200" y="1905000"/>
            <a:ext cx="7772400" cy="1219200"/>
          </a:xfrm>
        </p:spPr>
        <p:txBody>
          <a:bodyPr/>
          <a:lstStyle/>
          <a:p>
            <a:r>
              <a:rPr lang="es-MX"/>
              <a:t>We can then resolve the force into the 2 components</a:t>
            </a:r>
          </a:p>
        </p:txBody>
      </p:sp>
      <p:grpSp>
        <p:nvGrpSpPr>
          <p:cNvPr id="2" name="Group 3"/>
          <p:cNvGrpSpPr>
            <a:grpSpLocks/>
          </p:cNvGrpSpPr>
          <p:nvPr/>
        </p:nvGrpSpPr>
        <p:grpSpPr bwMode="auto">
          <a:xfrm>
            <a:off x="1524000" y="3617913"/>
            <a:ext cx="5943600" cy="2478087"/>
            <a:chOff x="960" y="2279"/>
            <a:chExt cx="3744" cy="1561"/>
          </a:xfrm>
        </p:grpSpPr>
        <p:sp>
          <p:nvSpPr>
            <p:cNvPr id="14340" name="Rectangle 4"/>
            <p:cNvSpPr>
              <a:spLocks noChangeArrowheads="1"/>
            </p:cNvSpPr>
            <p:nvPr/>
          </p:nvSpPr>
          <p:spPr bwMode="auto">
            <a:xfrm>
              <a:off x="1968" y="3120"/>
              <a:ext cx="1536" cy="720"/>
            </a:xfrm>
            <a:prstGeom prst="rect">
              <a:avLst/>
            </a:prstGeom>
            <a:solidFill>
              <a:schemeClr val="accent1"/>
            </a:solidFill>
            <a:ln w="9525">
              <a:solidFill>
                <a:schemeClr val="tx1"/>
              </a:solidFill>
              <a:miter lim="800000"/>
              <a:headEnd/>
              <a:tailEnd/>
            </a:ln>
            <a:effectLst/>
          </p:spPr>
          <p:txBody>
            <a:bodyPr wrap="none" anchor="ctr"/>
            <a:lstStyle/>
            <a:p>
              <a:pPr algn="ctr"/>
              <a:endParaRPr lang="en-US" sz="2400">
                <a:latin typeface="Times New Roman" pitchFamily="18" charset="0"/>
              </a:endParaRPr>
            </a:p>
          </p:txBody>
        </p:sp>
        <p:sp>
          <p:nvSpPr>
            <p:cNvPr id="14341" name="Line 5"/>
            <p:cNvSpPr>
              <a:spLocks noChangeShapeType="1"/>
            </p:cNvSpPr>
            <p:nvPr/>
          </p:nvSpPr>
          <p:spPr bwMode="auto">
            <a:xfrm>
              <a:off x="960" y="3840"/>
              <a:ext cx="3456" cy="0"/>
            </a:xfrm>
            <a:prstGeom prst="line">
              <a:avLst/>
            </a:prstGeom>
            <a:noFill/>
            <a:ln w="9525">
              <a:solidFill>
                <a:schemeClr val="tx1"/>
              </a:solidFill>
              <a:round/>
              <a:headEnd/>
              <a:tailEnd/>
            </a:ln>
            <a:effectLst/>
          </p:spPr>
          <p:txBody>
            <a:bodyPr/>
            <a:lstStyle/>
            <a:p>
              <a:endParaRPr lang="en-CA"/>
            </a:p>
          </p:txBody>
        </p:sp>
        <p:sp>
          <p:nvSpPr>
            <p:cNvPr id="14342" name="Line 6"/>
            <p:cNvSpPr>
              <a:spLocks noChangeShapeType="1"/>
            </p:cNvSpPr>
            <p:nvPr/>
          </p:nvSpPr>
          <p:spPr bwMode="auto">
            <a:xfrm flipH="1">
              <a:off x="2736" y="2496"/>
              <a:ext cx="1248" cy="1008"/>
            </a:xfrm>
            <a:prstGeom prst="line">
              <a:avLst/>
            </a:prstGeom>
            <a:noFill/>
            <a:ln w="31750">
              <a:solidFill>
                <a:schemeClr val="tx1"/>
              </a:solidFill>
              <a:round/>
              <a:headEnd type="triangle" w="lg" len="med"/>
              <a:tailEnd type="oval" w="lg" len="med"/>
            </a:ln>
            <a:effectLst/>
          </p:spPr>
          <p:txBody>
            <a:bodyPr/>
            <a:lstStyle/>
            <a:p>
              <a:endParaRPr lang="en-CA"/>
            </a:p>
          </p:txBody>
        </p:sp>
        <p:sp>
          <p:nvSpPr>
            <p:cNvPr id="14343" name="Line 7"/>
            <p:cNvSpPr>
              <a:spLocks noChangeShapeType="1"/>
            </p:cNvSpPr>
            <p:nvPr/>
          </p:nvSpPr>
          <p:spPr bwMode="auto">
            <a:xfrm>
              <a:off x="2736" y="3501"/>
              <a:ext cx="1968" cy="0"/>
            </a:xfrm>
            <a:prstGeom prst="line">
              <a:avLst/>
            </a:prstGeom>
            <a:noFill/>
            <a:ln w="9525">
              <a:solidFill>
                <a:schemeClr val="tx1"/>
              </a:solidFill>
              <a:prstDash val="dash"/>
              <a:round/>
              <a:headEnd/>
              <a:tailEnd/>
            </a:ln>
            <a:effectLst/>
          </p:spPr>
          <p:txBody>
            <a:bodyPr/>
            <a:lstStyle/>
            <a:p>
              <a:endParaRPr lang="en-CA"/>
            </a:p>
          </p:txBody>
        </p:sp>
        <p:sp>
          <p:nvSpPr>
            <p:cNvPr id="14344" name="Text Box 8"/>
            <p:cNvSpPr txBox="1">
              <a:spLocks noChangeArrowheads="1"/>
            </p:cNvSpPr>
            <p:nvPr/>
          </p:nvSpPr>
          <p:spPr bwMode="auto">
            <a:xfrm>
              <a:off x="3552" y="3165"/>
              <a:ext cx="372" cy="288"/>
            </a:xfrm>
            <a:prstGeom prst="rect">
              <a:avLst/>
            </a:prstGeom>
            <a:noFill/>
            <a:ln w="9525">
              <a:noFill/>
              <a:miter lim="800000"/>
              <a:headEnd/>
              <a:tailEnd/>
            </a:ln>
            <a:effectLst/>
          </p:spPr>
          <p:txBody>
            <a:bodyPr wrap="none">
              <a:spAutoFit/>
            </a:bodyPr>
            <a:lstStyle/>
            <a:p>
              <a:r>
                <a:rPr lang="es-MX" sz="2400">
                  <a:latin typeface="Times New Roman" pitchFamily="18" charset="0"/>
                </a:rPr>
                <a:t>30</a:t>
              </a:r>
              <a:r>
                <a:rPr lang="es-MX" sz="2400" baseline="30000">
                  <a:latin typeface="Times New Roman" pitchFamily="18" charset="0"/>
                </a:rPr>
                <a:t>o</a:t>
              </a:r>
              <a:endParaRPr lang="en-US" sz="2400">
                <a:latin typeface="Times New Roman" pitchFamily="18" charset="0"/>
              </a:endParaRPr>
            </a:p>
          </p:txBody>
        </p:sp>
        <p:sp>
          <p:nvSpPr>
            <p:cNvPr id="14345" name="Text Box 9"/>
            <p:cNvSpPr txBox="1">
              <a:spLocks noChangeArrowheads="1"/>
            </p:cNvSpPr>
            <p:nvPr/>
          </p:nvSpPr>
          <p:spPr bwMode="auto">
            <a:xfrm>
              <a:off x="4070" y="2279"/>
              <a:ext cx="447" cy="288"/>
            </a:xfrm>
            <a:prstGeom prst="rect">
              <a:avLst/>
            </a:prstGeom>
            <a:noFill/>
            <a:ln w="9525">
              <a:noFill/>
              <a:miter lim="800000"/>
              <a:headEnd/>
              <a:tailEnd/>
            </a:ln>
            <a:effectLst/>
          </p:spPr>
          <p:txBody>
            <a:bodyPr wrap="none">
              <a:spAutoFit/>
            </a:bodyPr>
            <a:lstStyle/>
            <a:p>
              <a:r>
                <a:rPr lang="es-MX" sz="2400">
                  <a:latin typeface="Times New Roman" pitchFamily="18" charset="0"/>
                </a:rPr>
                <a:t>50N</a:t>
              </a:r>
              <a:endParaRPr lang="en-US" sz="2400">
                <a:latin typeface="Times New Roman" pitchFamily="18" charset="0"/>
              </a:endParaRPr>
            </a:p>
          </p:txBody>
        </p:sp>
      </p:grpSp>
      <p:sp>
        <p:nvSpPr>
          <p:cNvPr id="14346" name="Line 10"/>
          <p:cNvSpPr>
            <a:spLocks noChangeShapeType="1"/>
          </p:cNvSpPr>
          <p:nvPr/>
        </p:nvSpPr>
        <p:spPr bwMode="auto">
          <a:xfrm flipV="1">
            <a:off x="4343400" y="3962400"/>
            <a:ext cx="0" cy="1600200"/>
          </a:xfrm>
          <a:prstGeom prst="line">
            <a:avLst/>
          </a:prstGeom>
          <a:noFill/>
          <a:ln w="28575">
            <a:solidFill>
              <a:srgbClr val="FF0000"/>
            </a:solidFill>
            <a:round/>
            <a:headEnd/>
            <a:tailEnd type="triangle" w="lg" len="med"/>
          </a:ln>
          <a:effectLst/>
        </p:spPr>
        <p:txBody>
          <a:bodyPr/>
          <a:lstStyle/>
          <a:p>
            <a:endParaRPr lang="en-CA"/>
          </a:p>
        </p:txBody>
      </p:sp>
      <p:sp>
        <p:nvSpPr>
          <p:cNvPr id="14347" name="Line 11"/>
          <p:cNvSpPr>
            <a:spLocks noChangeShapeType="1"/>
          </p:cNvSpPr>
          <p:nvPr/>
        </p:nvSpPr>
        <p:spPr bwMode="auto">
          <a:xfrm flipV="1">
            <a:off x="4343400" y="5562600"/>
            <a:ext cx="1981200" cy="0"/>
          </a:xfrm>
          <a:prstGeom prst="line">
            <a:avLst/>
          </a:prstGeom>
          <a:noFill/>
          <a:ln w="28575">
            <a:solidFill>
              <a:srgbClr val="FF0000"/>
            </a:solidFill>
            <a:round/>
            <a:headEnd/>
            <a:tailEnd type="triangle" w="lg" len="med"/>
          </a:ln>
          <a:effectLst/>
        </p:spPr>
        <p:txBody>
          <a:bodyPr/>
          <a:lstStyle/>
          <a:p>
            <a:endParaRPr lang="en-CA"/>
          </a:p>
        </p:txBody>
      </p:sp>
      <p:sp>
        <p:nvSpPr>
          <p:cNvPr id="14348" name="Text Box 12"/>
          <p:cNvSpPr txBox="1">
            <a:spLocks noChangeArrowheads="1"/>
          </p:cNvSpPr>
          <p:nvPr/>
        </p:nvSpPr>
        <p:spPr bwMode="auto">
          <a:xfrm>
            <a:off x="1812925" y="3546475"/>
            <a:ext cx="2706688" cy="457200"/>
          </a:xfrm>
          <a:prstGeom prst="rect">
            <a:avLst/>
          </a:prstGeom>
          <a:noFill/>
          <a:ln w="9525">
            <a:noFill/>
            <a:miter lim="800000"/>
            <a:headEnd/>
            <a:tailEnd/>
          </a:ln>
          <a:effectLst/>
        </p:spPr>
        <p:txBody>
          <a:bodyPr wrap="none">
            <a:spAutoFit/>
          </a:bodyPr>
          <a:lstStyle/>
          <a:p>
            <a:r>
              <a:rPr lang="es-MX" sz="2400">
                <a:latin typeface="Times New Roman" pitchFamily="18" charset="0"/>
              </a:rPr>
              <a:t>Vertical = 50 sin 30</a:t>
            </a:r>
            <a:r>
              <a:rPr lang="es-MX" sz="2400" baseline="30000">
                <a:latin typeface="Times New Roman" pitchFamily="18" charset="0"/>
              </a:rPr>
              <a:t>o</a:t>
            </a:r>
            <a:endParaRPr lang="en-US" sz="2400">
              <a:latin typeface="Times New Roman" pitchFamily="18" charset="0"/>
            </a:endParaRPr>
          </a:p>
        </p:txBody>
      </p:sp>
      <p:sp>
        <p:nvSpPr>
          <p:cNvPr id="14349" name="Text Box 13"/>
          <p:cNvSpPr txBox="1">
            <a:spLocks noChangeArrowheads="1"/>
          </p:cNvSpPr>
          <p:nvPr/>
        </p:nvSpPr>
        <p:spPr bwMode="auto">
          <a:xfrm>
            <a:off x="5791200" y="5638800"/>
            <a:ext cx="3079750" cy="457200"/>
          </a:xfrm>
          <a:prstGeom prst="rect">
            <a:avLst/>
          </a:prstGeom>
          <a:noFill/>
          <a:ln w="9525">
            <a:noFill/>
            <a:miter lim="800000"/>
            <a:headEnd/>
            <a:tailEnd/>
          </a:ln>
          <a:effectLst/>
        </p:spPr>
        <p:txBody>
          <a:bodyPr wrap="none">
            <a:spAutoFit/>
          </a:bodyPr>
          <a:lstStyle/>
          <a:p>
            <a:r>
              <a:rPr lang="es-MX" sz="2400">
                <a:latin typeface="Times New Roman" pitchFamily="18" charset="0"/>
              </a:rPr>
              <a:t>Horizontal = 50 cos 30</a:t>
            </a:r>
            <a:r>
              <a:rPr lang="es-MX" sz="2400" baseline="30000">
                <a:latin typeface="Times New Roman" pitchFamily="18" charset="0"/>
              </a:rPr>
              <a:t>o</a:t>
            </a:r>
            <a:endParaRPr lang="en-US" sz="2400">
              <a:latin typeface="Times New Roman"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33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43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434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434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43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autoUpdateAnimBg="0"/>
      <p:bldP spid="14346" grpId="0" animBg="1"/>
      <p:bldP spid="14347" grpId="0" animBg="1"/>
      <p:bldP spid="14348" grpId="0" autoUpdateAnimBg="0"/>
      <p:bldP spid="14349"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descr="Rectangle: Click to edit Master text styles&#10;Second level&#10;Third level&#10;Fourth level&#10;Fifth level"/>
          <p:cNvSpPr>
            <a:spLocks noGrp="1" noChangeArrowheads="1"/>
          </p:cNvSpPr>
          <p:nvPr>
            <p:ph type="body" idx="1"/>
          </p:nvPr>
        </p:nvSpPr>
        <p:spPr/>
        <p:txBody>
          <a:bodyPr/>
          <a:lstStyle/>
          <a:p>
            <a:r>
              <a:rPr lang="es-MX"/>
              <a:t>Therefore </a:t>
            </a:r>
          </a:p>
          <a:p>
            <a:pPr lvl="1"/>
            <a:r>
              <a:rPr lang="es-MX"/>
              <a:t>Vertical  = 50 sin 30</a:t>
            </a:r>
            <a:r>
              <a:rPr lang="es-MX" baseline="30000"/>
              <a:t>o </a:t>
            </a:r>
            <a:r>
              <a:rPr lang="es-MX"/>
              <a:t>= 25N</a:t>
            </a:r>
          </a:p>
          <a:p>
            <a:pPr lvl="1"/>
            <a:r>
              <a:rPr lang="es-MX"/>
              <a:t>Horizontal = 50 cos 30</a:t>
            </a:r>
            <a:r>
              <a:rPr lang="es-MX" baseline="30000"/>
              <a:t>o </a:t>
            </a:r>
            <a:r>
              <a:rPr lang="es-MX"/>
              <a:t>= 43.3 = 43N</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36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536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536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build="p" bldLvl="2"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s-MX"/>
              <a:t>Determining the Resultant Force</a:t>
            </a:r>
            <a:endParaRPr lang="en-US"/>
          </a:p>
        </p:txBody>
      </p:sp>
      <p:sp>
        <p:nvSpPr>
          <p:cNvPr id="16387" name="Rectangle 3" descr="Rectangle: Click to edit Master text styles&#10;Second level&#10;Third level&#10;Fourth level&#10;Fifth level"/>
          <p:cNvSpPr>
            <a:spLocks noGrp="1" noChangeArrowheads="1"/>
          </p:cNvSpPr>
          <p:nvPr>
            <p:ph type="body" idx="1"/>
          </p:nvPr>
        </p:nvSpPr>
        <p:spPr>
          <a:xfrm>
            <a:off x="838200" y="1905000"/>
            <a:ext cx="7772400" cy="1752600"/>
          </a:xfrm>
        </p:spPr>
        <p:txBody>
          <a:bodyPr/>
          <a:lstStyle/>
          <a:p>
            <a:r>
              <a:rPr lang="es-MX"/>
              <a:t>Two forces act on a body P as shown in the diagram</a:t>
            </a:r>
          </a:p>
          <a:p>
            <a:r>
              <a:rPr lang="es-MX"/>
              <a:t>Find the resultant force on the body.</a:t>
            </a:r>
          </a:p>
        </p:txBody>
      </p:sp>
      <p:grpSp>
        <p:nvGrpSpPr>
          <p:cNvPr id="2" name="Group 4"/>
          <p:cNvGrpSpPr>
            <a:grpSpLocks/>
          </p:cNvGrpSpPr>
          <p:nvPr/>
        </p:nvGrpSpPr>
        <p:grpSpPr bwMode="auto">
          <a:xfrm>
            <a:off x="2193925" y="3617913"/>
            <a:ext cx="5273675" cy="2478087"/>
            <a:chOff x="1382" y="2279"/>
            <a:chExt cx="3322" cy="1561"/>
          </a:xfrm>
        </p:grpSpPr>
        <p:sp>
          <p:nvSpPr>
            <p:cNvPr id="16389" name="Rectangle 5"/>
            <p:cNvSpPr>
              <a:spLocks noChangeArrowheads="1"/>
            </p:cNvSpPr>
            <p:nvPr/>
          </p:nvSpPr>
          <p:spPr bwMode="auto">
            <a:xfrm>
              <a:off x="1968" y="3120"/>
              <a:ext cx="1536" cy="720"/>
            </a:xfrm>
            <a:prstGeom prst="rect">
              <a:avLst/>
            </a:prstGeom>
            <a:solidFill>
              <a:schemeClr val="accent1"/>
            </a:solidFill>
            <a:ln w="9525">
              <a:solidFill>
                <a:schemeClr val="tx1"/>
              </a:solidFill>
              <a:miter lim="800000"/>
              <a:headEnd/>
              <a:tailEnd/>
            </a:ln>
            <a:effectLst/>
          </p:spPr>
          <p:txBody>
            <a:bodyPr wrap="none" anchor="ctr"/>
            <a:lstStyle/>
            <a:p>
              <a:pPr algn="ctr"/>
              <a:endParaRPr lang="en-US" sz="2400">
                <a:latin typeface="Times New Roman" pitchFamily="18" charset="0"/>
              </a:endParaRPr>
            </a:p>
          </p:txBody>
        </p:sp>
        <p:sp>
          <p:nvSpPr>
            <p:cNvPr id="16390" name="Line 6"/>
            <p:cNvSpPr>
              <a:spLocks noChangeShapeType="1"/>
            </p:cNvSpPr>
            <p:nvPr/>
          </p:nvSpPr>
          <p:spPr bwMode="auto">
            <a:xfrm flipH="1">
              <a:off x="2736" y="2496"/>
              <a:ext cx="1248" cy="1008"/>
            </a:xfrm>
            <a:prstGeom prst="line">
              <a:avLst/>
            </a:prstGeom>
            <a:noFill/>
            <a:ln w="31750">
              <a:solidFill>
                <a:schemeClr val="tx1"/>
              </a:solidFill>
              <a:round/>
              <a:headEnd type="triangle" w="lg" len="med"/>
              <a:tailEnd type="oval" w="lg" len="med"/>
            </a:ln>
            <a:effectLst/>
          </p:spPr>
          <p:txBody>
            <a:bodyPr/>
            <a:lstStyle/>
            <a:p>
              <a:endParaRPr lang="en-CA"/>
            </a:p>
          </p:txBody>
        </p:sp>
        <p:sp>
          <p:nvSpPr>
            <p:cNvPr id="16391" name="Line 7"/>
            <p:cNvSpPr>
              <a:spLocks noChangeShapeType="1"/>
            </p:cNvSpPr>
            <p:nvPr/>
          </p:nvSpPr>
          <p:spPr bwMode="auto">
            <a:xfrm>
              <a:off x="2736" y="3501"/>
              <a:ext cx="1968" cy="0"/>
            </a:xfrm>
            <a:prstGeom prst="line">
              <a:avLst/>
            </a:prstGeom>
            <a:noFill/>
            <a:ln w="9525">
              <a:solidFill>
                <a:schemeClr val="tx1"/>
              </a:solidFill>
              <a:prstDash val="dash"/>
              <a:round/>
              <a:headEnd/>
              <a:tailEnd/>
            </a:ln>
            <a:effectLst/>
          </p:spPr>
          <p:txBody>
            <a:bodyPr/>
            <a:lstStyle/>
            <a:p>
              <a:endParaRPr lang="en-CA"/>
            </a:p>
          </p:txBody>
        </p:sp>
        <p:sp>
          <p:nvSpPr>
            <p:cNvPr id="16392" name="Text Box 8"/>
            <p:cNvSpPr txBox="1">
              <a:spLocks noChangeArrowheads="1"/>
            </p:cNvSpPr>
            <p:nvPr/>
          </p:nvSpPr>
          <p:spPr bwMode="auto">
            <a:xfrm>
              <a:off x="3552" y="3165"/>
              <a:ext cx="372" cy="288"/>
            </a:xfrm>
            <a:prstGeom prst="rect">
              <a:avLst/>
            </a:prstGeom>
            <a:noFill/>
            <a:ln w="9525">
              <a:noFill/>
              <a:miter lim="800000"/>
              <a:headEnd/>
              <a:tailEnd/>
            </a:ln>
            <a:effectLst/>
          </p:spPr>
          <p:txBody>
            <a:bodyPr wrap="none">
              <a:spAutoFit/>
            </a:bodyPr>
            <a:lstStyle/>
            <a:p>
              <a:r>
                <a:rPr lang="es-MX" sz="2400">
                  <a:latin typeface="Times New Roman" pitchFamily="18" charset="0"/>
                </a:rPr>
                <a:t>30</a:t>
              </a:r>
              <a:r>
                <a:rPr lang="es-MX" sz="2400" baseline="30000">
                  <a:latin typeface="Times New Roman" pitchFamily="18" charset="0"/>
                </a:rPr>
                <a:t>o</a:t>
              </a:r>
              <a:endParaRPr lang="en-US" sz="2400">
                <a:latin typeface="Times New Roman" pitchFamily="18" charset="0"/>
              </a:endParaRPr>
            </a:p>
          </p:txBody>
        </p:sp>
        <p:sp>
          <p:nvSpPr>
            <p:cNvPr id="16393" name="Text Box 9"/>
            <p:cNvSpPr txBox="1">
              <a:spLocks noChangeArrowheads="1"/>
            </p:cNvSpPr>
            <p:nvPr/>
          </p:nvSpPr>
          <p:spPr bwMode="auto">
            <a:xfrm>
              <a:off x="4070" y="2279"/>
              <a:ext cx="447" cy="288"/>
            </a:xfrm>
            <a:prstGeom prst="rect">
              <a:avLst/>
            </a:prstGeom>
            <a:noFill/>
            <a:ln w="9525">
              <a:noFill/>
              <a:miter lim="800000"/>
              <a:headEnd/>
              <a:tailEnd/>
            </a:ln>
            <a:effectLst/>
          </p:spPr>
          <p:txBody>
            <a:bodyPr wrap="none">
              <a:spAutoFit/>
            </a:bodyPr>
            <a:lstStyle/>
            <a:p>
              <a:r>
                <a:rPr lang="es-MX" sz="2400">
                  <a:latin typeface="Times New Roman" pitchFamily="18" charset="0"/>
                </a:rPr>
                <a:t>50N</a:t>
              </a:r>
              <a:endParaRPr lang="en-US" sz="2400">
                <a:latin typeface="Times New Roman" pitchFamily="18" charset="0"/>
              </a:endParaRPr>
            </a:p>
          </p:txBody>
        </p:sp>
        <p:sp>
          <p:nvSpPr>
            <p:cNvPr id="16394" name="Line 10"/>
            <p:cNvSpPr>
              <a:spLocks noChangeShapeType="1"/>
            </p:cNvSpPr>
            <p:nvPr/>
          </p:nvSpPr>
          <p:spPr bwMode="auto">
            <a:xfrm flipH="1">
              <a:off x="1824" y="3504"/>
              <a:ext cx="911" cy="0"/>
            </a:xfrm>
            <a:prstGeom prst="line">
              <a:avLst/>
            </a:prstGeom>
            <a:noFill/>
            <a:ln w="28575">
              <a:solidFill>
                <a:schemeClr val="tx1"/>
              </a:solidFill>
              <a:round/>
              <a:headEnd/>
              <a:tailEnd type="triangle" w="lg" len="med"/>
            </a:ln>
            <a:effectLst/>
          </p:spPr>
          <p:txBody>
            <a:bodyPr/>
            <a:lstStyle/>
            <a:p>
              <a:endParaRPr lang="en-CA"/>
            </a:p>
          </p:txBody>
        </p:sp>
        <p:sp>
          <p:nvSpPr>
            <p:cNvPr id="16395" name="Text Box 11"/>
            <p:cNvSpPr txBox="1">
              <a:spLocks noChangeArrowheads="1"/>
            </p:cNvSpPr>
            <p:nvPr/>
          </p:nvSpPr>
          <p:spPr bwMode="auto">
            <a:xfrm>
              <a:off x="1382" y="3290"/>
              <a:ext cx="447" cy="288"/>
            </a:xfrm>
            <a:prstGeom prst="rect">
              <a:avLst/>
            </a:prstGeom>
            <a:noFill/>
            <a:ln w="28575">
              <a:noFill/>
              <a:miter lim="800000"/>
              <a:headEnd/>
              <a:tailEnd type="none" w="lg" len="med"/>
            </a:ln>
            <a:effectLst/>
          </p:spPr>
          <p:txBody>
            <a:bodyPr wrap="none">
              <a:spAutoFit/>
            </a:bodyPr>
            <a:lstStyle/>
            <a:p>
              <a:r>
                <a:rPr lang="es-MX" sz="2400">
                  <a:latin typeface="Times New Roman" pitchFamily="18" charset="0"/>
                </a:rPr>
                <a:t>30N</a:t>
              </a:r>
              <a:endParaRPr lang="en-US" sz="2400">
                <a:latin typeface="Times New Roman" pitchFamily="18" charset="0"/>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63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descr="Rectangle: Click to edit Master text styles&#10;Second level&#10;Third level&#10;Fourth level&#10;Fifth level"/>
          <p:cNvSpPr>
            <a:spLocks noGrp="1" noChangeArrowheads="1"/>
          </p:cNvSpPr>
          <p:nvPr>
            <p:ph type="body" idx="1"/>
          </p:nvPr>
        </p:nvSpPr>
        <p:spPr/>
        <p:txBody>
          <a:bodyPr/>
          <a:lstStyle/>
          <a:p>
            <a:r>
              <a:rPr lang="es-MX"/>
              <a:t>Resolve the forces into the vertical and horizontal componenets (where applicable)</a:t>
            </a:r>
          </a:p>
        </p:txBody>
      </p:sp>
      <p:sp>
        <p:nvSpPr>
          <p:cNvPr id="17411" name="Rectangle 3"/>
          <p:cNvSpPr>
            <a:spLocks noGrp="1" noChangeArrowheads="1"/>
          </p:cNvSpPr>
          <p:nvPr>
            <p:ph type="title"/>
          </p:nvPr>
        </p:nvSpPr>
        <p:spPr/>
        <p:txBody>
          <a:bodyPr/>
          <a:lstStyle/>
          <a:p>
            <a:r>
              <a:rPr lang="es-MX"/>
              <a:t>Solution</a:t>
            </a:r>
            <a:endParaRPr lang="en-US"/>
          </a:p>
        </p:txBody>
      </p:sp>
      <p:grpSp>
        <p:nvGrpSpPr>
          <p:cNvPr id="2" name="Group 4"/>
          <p:cNvGrpSpPr>
            <a:grpSpLocks/>
          </p:cNvGrpSpPr>
          <p:nvPr/>
        </p:nvGrpSpPr>
        <p:grpSpPr bwMode="auto">
          <a:xfrm>
            <a:off x="2209800" y="3470275"/>
            <a:ext cx="5273675" cy="2778125"/>
            <a:chOff x="1392" y="2186"/>
            <a:chExt cx="3322" cy="1750"/>
          </a:xfrm>
        </p:grpSpPr>
        <p:grpSp>
          <p:nvGrpSpPr>
            <p:cNvPr id="3" name="Group 5"/>
            <p:cNvGrpSpPr>
              <a:grpSpLocks/>
            </p:cNvGrpSpPr>
            <p:nvPr/>
          </p:nvGrpSpPr>
          <p:grpSpPr bwMode="auto">
            <a:xfrm>
              <a:off x="1392" y="2304"/>
              <a:ext cx="3322" cy="1561"/>
              <a:chOff x="1382" y="2279"/>
              <a:chExt cx="3322" cy="1561"/>
            </a:xfrm>
          </p:grpSpPr>
          <p:sp>
            <p:nvSpPr>
              <p:cNvPr id="17414" name="Rectangle 6"/>
              <p:cNvSpPr>
                <a:spLocks noChangeArrowheads="1"/>
              </p:cNvSpPr>
              <p:nvPr/>
            </p:nvSpPr>
            <p:spPr bwMode="auto">
              <a:xfrm>
                <a:off x="1968" y="3120"/>
                <a:ext cx="1536" cy="720"/>
              </a:xfrm>
              <a:prstGeom prst="rect">
                <a:avLst/>
              </a:prstGeom>
              <a:solidFill>
                <a:schemeClr val="accent1"/>
              </a:solidFill>
              <a:ln w="9525">
                <a:solidFill>
                  <a:schemeClr val="tx1"/>
                </a:solidFill>
                <a:miter lim="800000"/>
                <a:headEnd/>
                <a:tailEnd/>
              </a:ln>
              <a:effectLst/>
            </p:spPr>
            <p:txBody>
              <a:bodyPr wrap="none" anchor="ctr"/>
              <a:lstStyle/>
              <a:p>
                <a:pPr algn="ctr"/>
                <a:endParaRPr lang="en-US" sz="2400">
                  <a:latin typeface="Times New Roman" pitchFamily="18" charset="0"/>
                </a:endParaRPr>
              </a:p>
            </p:txBody>
          </p:sp>
          <p:sp>
            <p:nvSpPr>
              <p:cNvPr id="17415" name="Line 7"/>
              <p:cNvSpPr>
                <a:spLocks noChangeShapeType="1"/>
              </p:cNvSpPr>
              <p:nvPr/>
            </p:nvSpPr>
            <p:spPr bwMode="auto">
              <a:xfrm flipH="1">
                <a:off x="2736" y="2496"/>
                <a:ext cx="1248" cy="1008"/>
              </a:xfrm>
              <a:prstGeom prst="line">
                <a:avLst/>
              </a:prstGeom>
              <a:noFill/>
              <a:ln w="31750">
                <a:solidFill>
                  <a:schemeClr val="tx1"/>
                </a:solidFill>
                <a:round/>
                <a:headEnd type="triangle" w="lg" len="med"/>
                <a:tailEnd type="oval" w="lg" len="med"/>
              </a:ln>
              <a:effectLst/>
            </p:spPr>
            <p:txBody>
              <a:bodyPr/>
              <a:lstStyle/>
              <a:p>
                <a:endParaRPr lang="en-CA"/>
              </a:p>
            </p:txBody>
          </p:sp>
          <p:sp>
            <p:nvSpPr>
              <p:cNvPr id="17416" name="Line 8"/>
              <p:cNvSpPr>
                <a:spLocks noChangeShapeType="1"/>
              </p:cNvSpPr>
              <p:nvPr/>
            </p:nvSpPr>
            <p:spPr bwMode="auto">
              <a:xfrm>
                <a:off x="2736" y="3501"/>
                <a:ext cx="1968" cy="0"/>
              </a:xfrm>
              <a:prstGeom prst="line">
                <a:avLst/>
              </a:prstGeom>
              <a:noFill/>
              <a:ln w="9525">
                <a:solidFill>
                  <a:schemeClr val="tx1"/>
                </a:solidFill>
                <a:prstDash val="dash"/>
                <a:round/>
                <a:headEnd/>
                <a:tailEnd/>
              </a:ln>
              <a:effectLst/>
            </p:spPr>
            <p:txBody>
              <a:bodyPr/>
              <a:lstStyle/>
              <a:p>
                <a:endParaRPr lang="en-CA"/>
              </a:p>
            </p:txBody>
          </p:sp>
          <p:sp>
            <p:nvSpPr>
              <p:cNvPr id="17417" name="Text Box 9"/>
              <p:cNvSpPr txBox="1">
                <a:spLocks noChangeArrowheads="1"/>
              </p:cNvSpPr>
              <p:nvPr/>
            </p:nvSpPr>
            <p:spPr bwMode="auto">
              <a:xfrm>
                <a:off x="3552" y="3165"/>
                <a:ext cx="372" cy="288"/>
              </a:xfrm>
              <a:prstGeom prst="rect">
                <a:avLst/>
              </a:prstGeom>
              <a:noFill/>
              <a:ln w="9525">
                <a:noFill/>
                <a:miter lim="800000"/>
                <a:headEnd/>
                <a:tailEnd/>
              </a:ln>
              <a:effectLst/>
            </p:spPr>
            <p:txBody>
              <a:bodyPr wrap="none">
                <a:spAutoFit/>
              </a:bodyPr>
              <a:lstStyle/>
              <a:p>
                <a:r>
                  <a:rPr lang="es-MX" sz="2400">
                    <a:latin typeface="Times New Roman" pitchFamily="18" charset="0"/>
                  </a:rPr>
                  <a:t>30</a:t>
                </a:r>
                <a:r>
                  <a:rPr lang="es-MX" sz="2400" baseline="30000">
                    <a:latin typeface="Times New Roman" pitchFamily="18" charset="0"/>
                  </a:rPr>
                  <a:t>o</a:t>
                </a:r>
                <a:endParaRPr lang="en-US" sz="2400">
                  <a:latin typeface="Times New Roman" pitchFamily="18" charset="0"/>
                </a:endParaRPr>
              </a:p>
            </p:txBody>
          </p:sp>
          <p:sp>
            <p:nvSpPr>
              <p:cNvPr id="17418" name="Text Box 10"/>
              <p:cNvSpPr txBox="1">
                <a:spLocks noChangeArrowheads="1"/>
              </p:cNvSpPr>
              <p:nvPr/>
            </p:nvSpPr>
            <p:spPr bwMode="auto">
              <a:xfrm>
                <a:off x="4070" y="2279"/>
                <a:ext cx="447" cy="288"/>
              </a:xfrm>
              <a:prstGeom prst="rect">
                <a:avLst/>
              </a:prstGeom>
              <a:noFill/>
              <a:ln w="9525">
                <a:noFill/>
                <a:miter lim="800000"/>
                <a:headEnd/>
                <a:tailEnd/>
              </a:ln>
              <a:effectLst/>
            </p:spPr>
            <p:txBody>
              <a:bodyPr wrap="none">
                <a:spAutoFit/>
              </a:bodyPr>
              <a:lstStyle/>
              <a:p>
                <a:r>
                  <a:rPr lang="es-MX" sz="2400">
                    <a:latin typeface="Times New Roman" pitchFamily="18" charset="0"/>
                  </a:rPr>
                  <a:t>50N</a:t>
                </a:r>
                <a:endParaRPr lang="en-US" sz="2400">
                  <a:latin typeface="Times New Roman" pitchFamily="18" charset="0"/>
                </a:endParaRPr>
              </a:p>
            </p:txBody>
          </p:sp>
          <p:sp>
            <p:nvSpPr>
              <p:cNvPr id="17419" name="Line 11"/>
              <p:cNvSpPr>
                <a:spLocks noChangeShapeType="1"/>
              </p:cNvSpPr>
              <p:nvPr/>
            </p:nvSpPr>
            <p:spPr bwMode="auto">
              <a:xfrm flipH="1">
                <a:off x="1824" y="3504"/>
                <a:ext cx="911" cy="0"/>
              </a:xfrm>
              <a:prstGeom prst="line">
                <a:avLst/>
              </a:prstGeom>
              <a:noFill/>
              <a:ln w="28575">
                <a:solidFill>
                  <a:schemeClr val="tx1"/>
                </a:solidFill>
                <a:round/>
                <a:headEnd/>
                <a:tailEnd type="triangle" w="lg" len="med"/>
              </a:ln>
              <a:effectLst/>
            </p:spPr>
            <p:txBody>
              <a:bodyPr/>
              <a:lstStyle/>
              <a:p>
                <a:endParaRPr lang="en-CA"/>
              </a:p>
            </p:txBody>
          </p:sp>
          <p:sp>
            <p:nvSpPr>
              <p:cNvPr id="17420" name="Text Box 12"/>
              <p:cNvSpPr txBox="1">
                <a:spLocks noChangeArrowheads="1"/>
              </p:cNvSpPr>
              <p:nvPr/>
            </p:nvSpPr>
            <p:spPr bwMode="auto">
              <a:xfrm>
                <a:off x="1382" y="3290"/>
                <a:ext cx="447" cy="288"/>
              </a:xfrm>
              <a:prstGeom prst="rect">
                <a:avLst/>
              </a:prstGeom>
              <a:noFill/>
              <a:ln w="28575">
                <a:noFill/>
                <a:miter lim="800000"/>
                <a:headEnd/>
                <a:tailEnd type="none" w="lg" len="med"/>
              </a:ln>
              <a:effectLst/>
            </p:spPr>
            <p:txBody>
              <a:bodyPr wrap="none">
                <a:spAutoFit/>
              </a:bodyPr>
              <a:lstStyle/>
              <a:p>
                <a:r>
                  <a:rPr lang="es-MX" sz="2400">
                    <a:latin typeface="Times New Roman" pitchFamily="18" charset="0"/>
                  </a:rPr>
                  <a:t>30N</a:t>
                </a:r>
                <a:endParaRPr lang="en-US" sz="2400">
                  <a:latin typeface="Times New Roman" pitchFamily="18" charset="0"/>
                </a:endParaRPr>
              </a:p>
            </p:txBody>
          </p:sp>
        </p:grpSp>
        <p:sp>
          <p:nvSpPr>
            <p:cNvPr id="17421" name="Line 13"/>
            <p:cNvSpPr>
              <a:spLocks noChangeShapeType="1"/>
            </p:cNvSpPr>
            <p:nvPr/>
          </p:nvSpPr>
          <p:spPr bwMode="auto">
            <a:xfrm flipV="1">
              <a:off x="2736" y="2544"/>
              <a:ext cx="0" cy="960"/>
            </a:xfrm>
            <a:prstGeom prst="line">
              <a:avLst/>
            </a:prstGeom>
            <a:noFill/>
            <a:ln w="28575">
              <a:solidFill>
                <a:srgbClr val="FF0000"/>
              </a:solidFill>
              <a:round/>
              <a:headEnd/>
              <a:tailEnd type="triangle" w="lg" len="med"/>
            </a:ln>
            <a:effectLst/>
          </p:spPr>
          <p:txBody>
            <a:bodyPr/>
            <a:lstStyle/>
            <a:p>
              <a:endParaRPr lang="en-CA"/>
            </a:p>
          </p:txBody>
        </p:sp>
        <p:sp>
          <p:nvSpPr>
            <p:cNvPr id="17422" name="Line 14"/>
            <p:cNvSpPr>
              <a:spLocks noChangeShapeType="1"/>
            </p:cNvSpPr>
            <p:nvPr/>
          </p:nvSpPr>
          <p:spPr bwMode="auto">
            <a:xfrm flipV="1">
              <a:off x="2736" y="3504"/>
              <a:ext cx="1248" cy="0"/>
            </a:xfrm>
            <a:prstGeom prst="line">
              <a:avLst/>
            </a:prstGeom>
            <a:noFill/>
            <a:ln w="28575">
              <a:solidFill>
                <a:srgbClr val="FF0000"/>
              </a:solidFill>
              <a:round/>
              <a:headEnd/>
              <a:tailEnd type="triangle" w="lg" len="med"/>
            </a:ln>
            <a:effectLst/>
          </p:spPr>
          <p:txBody>
            <a:bodyPr/>
            <a:lstStyle/>
            <a:p>
              <a:endParaRPr lang="en-CA"/>
            </a:p>
          </p:txBody>
        </p:sp>
        <p:sp>
          <p:nvSpPr>
            <p:cNvPr id="17423" name="Text Box 15"/>
            <p:cNvSpPr txBox="1">
              <a:spLocks noChangeArrowheads="1"/>
            </p:cNvSpPr>
            <p:nvPr/>
          </p:nvSpPr>
          <p:spPr bwMode="auto">
            <a:xfrm>
              <a:off x="1622" y="2186"/>
              <a:ext cx="884" cy="288"/>
            </a:xfrm>
            <a:prstGeom prst="rect">
              <a:avLst/>
            </a:prstGeom>
            <a:noFill/>
            <a:ln w="28575">
              <a:noFill/>
              <a:miter lim="800000"/>
              <a:headEnd/>
              <a:tailEnd type="none" w="lg" len="med"/>
            </a:ln>
            <a:effectLst/>
          </p:spPr>
          <p:txBody>
            <a:bodyPr wrap="none">
              <a:spAutoFit/>
            </a:bodyPr>
            <a:lstStyle/>
            <a:p>
              <a:r>
                <a:rPr lang="es-MX" sz="2400">
                  <a:latin typeface="Times New Roman" pitchFamily="18" charset="0"/>
                </a:rPr>
                <a:t>50 sin 30</a:t>
              </a:r>
              <a:r>
                <a:rPr lang="es-MX" sz="2400" baseline="30000">
                  <a:latin typeface="Times New Roman" pitchFamily="18" charset="0"/>
                </a:rPr>
                <a:t>o</a:t>
              </a:r>
              <a:endParaRPr lang="en-US" sz="2400">
                <a:latin typeface="Times New Roman" pitchFamily="18" charset="0"/>
              </a:endParaRPr>
            </a:p>
          </p:txBody>
        </p:sp>
        <p:sp>
          <p:nvSpPr>
            <p:cNvPr id="17424" name="Text Box 16"/>
            <p:cNvSpPr txBox="1">
              <a:spLocks noChangeArrowheads="1"/>
            </p:cNvSpPr>
            <p:nvPr/>
          </p:nvSpPr>
          <p:spPr bwMode="auto">
            <a:xfrm>
              <a:off x="3792" y="3648"/>
              <a:ext cx="916" cy="288"/>
            </a:xfrm>
            <a:prstGeom prst="rect">
              <a:avLst/>
            </a:prstGeom>
            <a:noFill/>
            <a:ln w="28575">
              <a:noFill/>
              <a:miter lim="800000"/>
              <a:headEnd/>
              <a:tailEnd type="none" w="lg" len="med"/>
            </a:ln>
            <a:effectLst/>
          </p:spPr>
          <p:txBody>
            <a:bodyPr wrap="none">
              <a:spAutoFit/>
            </a:bodyPr>
            <a:lstStyle/>
            <a:p>
              <a:r>
                <a:rPr lang="es-MX" sz="2400">
                  <a:latin typeface="Times New Roman" pitchFamily="18" charset="0"/>
                </a:rPr>
                <a:t>50 cos 30</a:t>
              </a:r>
              <a:r>
                <a:rPr lang="es-MX" sz="2400" baseline="30000">
                  <a:latin typeface="Times New Roman" pitchFamily="18" charset="0"/>
                </a:rPr>
                <a:t>o</a:t>
              </a:r>
              <a:endParaRPr lang="en-US" sz="2400">
                <a:latin typeface="Times New Roman" pitchFamily="18" charset="0"/>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4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uild="p"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descr="Rectangle: Click to edit Master text styles&#10;Second level&#10;Third level&#10;Fourth level&#10;Fifth level"/>
          <p:cNvSpPr>
            <a:spLocks noGrp="1" noChangeArrowheads="1"/>
          </p:cNvSpPr>
          <p:nvPr>
            <p:ph type="body" idx="1"/>
          </p:nvPr>
        </p:nvSpPr>
        <p:spPr>
          <a:xfrm>
            <a:off x="685800" y="1905000"/>
            <a:ext cx="7772400" cy="1295400"/>
          </a:xfrm>
        </p:spPr>
        <p:txBody>
          <a:bodyPr/>
          <a:lstStyle/>
          <a:p>
            <a:r>
              <a:rPr lang="es-MX"/>
              <a:t>Add horizontal components and add vertical components.</a:t>
            </a:r>
          </a:p>
        </p:txBody>
      </p:sp>
      <p:grpSp>
        <p:nvGrpSpPr>
          <p:cNvPr id="2" name="Group 3"/>
          <p:cNvGrpSpPr>
            <a:grpSpLocks/>
          </p:cNvGrpSpPr>
          <p:nvPr/>
        </p:nvGrpSpPr>
        <p:grpSpPr bwMode="auto">
          <a:xfrm>
            <a:off x="2574925" y="3048000"/>
            <a:ext cx="5613400" cy="2743200"/>
            <a:chOff x="1622" y="1920"/>
            <a:chExt cx="3536" cy="1728"/>
          </a:xfrm>
        </p:grpSpPr>
        <p:sp>
          <p:nvSpPr>
            <p:cNvPr id="18436" name="Line 4"/>
            <p:cNvSpPr>
              <a:spLocks noChangeShapeType="1"/>
            </p:cNvSpPr>
            <p:nvPr/>
          </p:nvSpPr>
          <p:spPr bwMode="auto">
            <a:xfrm>
              <a:off x="2746" y="3260"/>
              <a:ext cx="1968" cy="0"/>
            </a:xfrm>
            <a:prstGeom prst="line">
              <a:avLst/>
            </a:prstGeom>
            <a:noFill/>
            <a:ln w="9525">
              <a:solidFill>
                <a:schemeClr val="tx1"/>
              </a:solidFill>
              <a:prstDash val="dash"/>
              <a:round/>
              <a:headEnd/>
              <a:tailEnd/>
            </a:ln>
            <a:effectLst/>
          </p:spPr>
          <p:txBody>
            <a:bodyPr/>
            <a:lstStyle/>
            <a:p>
              <a:endParaRPr lang="en-CA"/>
            </a:p>
          </p:txBody>
        </p:sp>
        <p:sp>
          <p:nvSpPr>
            <p:cNvPr id="18437" name="Line 5"/>
            <p:cNvSpPr>
              <a:spLocks noChangeShapeType="1"/>
            </p:cNvSpPr>
            <p:nvPr/>
          </p:nvSpPr>
          <p:spPr bwMode="auto">
            <a:xfrm flipH="1">
              <a:off x="3024" y="3216"/>
              <a:ext cx="911" cy="0"/>
            </a:xfrm>
            <a:prstGeom prst="line">
              <a:avLst/>
            </a:prstGeom>
            <a:noFill/>
            <a:ln w="28575">
              <a:solidFill>
                <a:schemeClr val="tx1"/>
              </a:solidFill>
              <a:round/>
              <a:headEnd/>
              <a:tailEnd type="triangle" w="lg" len="med"/>
            </a:ln>
            <a:effectLst/>
          </p:spPr>
          <p:txBody>
            <a:bodyPr/>
            <a:lstStyle/>
            <a:p>
              <a:endParaRPr lang="en-CA"/>
            </a:p>
          </p:txBody>
        </p:sp>
        <p:sp>
          <p:nvSpPr>
            <p:cNvPr id="18438" name="Line 6"/>
            <p:cNvSpPr>
              <a:spLocks noChangeShapeType="1"/>
            </p:cNvSpPr>
            <p:nvPr/>
          </p:nvSpPr>
          <p:spPr bwMode="auto">
            <a:xfrm flipV="1">
              <a:off x="2736" y="2304"/>
              <a:ext cx="0" cy="960"/>
            </a:xfrm>
            <a:prstGeom prst="line">
              <a:avLst/>
            </a:prstGeom>
            <a:noFill/>
            <a:ln w="28575">
              <a:solidFill>
                <a:srgbClr val="FF0000"/>
              </a:solidFill>
              <a:round/>
              <a:headEnd/>
              <a:tailEnd type="triangle" w="lg" len="med"/>
            </a:ln>
            <a:effectLst/>
          </p:spPr>
          <p:txBody>
            <a:bodyPr/>
            <a:lstStyle/>
            <a:p>
              <a:endParaRPr lang="en-CA"/>
            </a:p>
          </p:txBody>
        </p:sp>
        <p:sp>
          <p:nvSpPr>
            <p:cNvPr id="18439" name="Line 7"/>
            <p:cNvSpPr>
              <a:spLocks noChangeShapeType="1"/>
            </p:cNvSpPr>
            <p:nvPr/>
          </p:nvSpPr>
          <p:spPr bwMode="auto">
            <a:xfrm flipV="1">
              <a:off x="2736" y="3264"/>
              <a:ext cx="1248" cy="0"/>
            </a:xfrm>
            <a:prstGeom prst="line">
              <a:avLst/>
            </a:prstGeom>
            <a:noFill/>
            <a:ln w="28575">
              <a:solidFill>
                <a:srgbClr val="FF0000"/>
              </a:solidFill>
              <a:round/>
              <a:headEnd/>
              <a:tailEnd type="triangle" w="lg" len="med"/>
            </a:ln>
            <a:effectLst/>
          </p:spPr>
          <p:txBody>
            <a:bodyPr/>
            <a:lstStyle/>
            <a:p>
              <a:endParaRPr lang="en-CA"/>
            </a:p>
          </p:txBody>
        </p:sp>
        <p:sp>
          <p:nvSpPr>
            <p:cNvPr id="18440" name="Text Box 8"/>
            <p:cNvSpPr txBox="1">
              <a:spLocks noChangeArrowheads="1"/>
            </p:cNvSpPr>
            <p:nvPr/>
          </p:nvSpPr>
          <p:spPr bwMode="auto">
            <a:xfrm>
              <a:off x="1622" y="1920"/>
              <a:ext cx="1419" cy="288"/>
            </a:xfrm>
            <a:prstGeom prst="rect">
              <a:avLst/>
            </a:prstGeom>
            <a:noFill/>
            <a:ln w="28575">
              <a:noFill/>
              <a:miter lim="800000"/>
              <a:headEnd/>
              <a:tailEnd type="none" w="lg" len="med"/>
            </a:ln>
            <a:effectLst/>
          </p:spPr>
          <p:txBody>
            <a:bodyPr wrap="none">
              <a:spAutoFit/>
            </a:bodyPr>
            <a:lstStyle/>
            <a:p>
              <a:r>
                <a:rPr lang="es-MX" sz="2400">
                  <a:latin typeface="Times New Roman" pitchFamily="18" charset="0"/>
                </a:rPr>
                <a:t>50 sin 30</a:t>
              </a:r>
              <a:r>
                <a:rPr lang="es-MX" sz="2400" baseline="30000">
                  <a:latin typeface="Times New Roman" pitchFamily="18" charset="0"/>
                </a:rPr>
                <a:t>o</a:t>
              </a:r>
              <a:r>
                <a:rPr lang="es-MX" sz="2400">
                  <a:latin typeface="Times New Roman" pitchFamily="18" charset="0"/>
                </a:rPr>
                <a:t> = 25N</a:t>
              </a:r>
              <a:endParaRPr lang="en-US" sz="2400">
                <a:latin typeface="Times New Roman" pitchFamily="18" charset="0"/>
              </a:endParaRPr>
            </a:p>
          </p:txBody>
        </p:sp>
        <p:sp>
          <p:nvSpPr>
            <p:cNvPr id="18441" name="Text Box 9"/>
            <p:cNvSpPr txBox="1">
              <a:spLocks noChangeArrowheads="1"/>
            </p:cNvSpPr>
            <p:nvPr/>
          </p:nvSpPr>
          <p:spPr bwMode="auto">
            <a:xfrm>
              <a:off x="3024" y="3360"/>
              <a:ext cx="2134" cy="288"/>
            </a:xfrm>
            <a:prstGeom prst="rect">
              <a:avLst/>
            </a:prstGeom>
            <a:noFill/>
            <a:ln w="28575">
              <a:noFill/>
              <a:miter lim="800000"/>
              <a:headEnd/>
              <a:tailEnd type="none" w="lg" len="med"/>
            </a:ln>
            <a:effectLst/>
          </p:spPr>
          <p:txBody>
            <a:bodyPr wrap="none">
              <a:spAutoFit/>
            </a:bodyPr>
            <a:lstStyle/>
            <a:p>
              <a:r>
                <a:rPr lang="es-MX" sz="2400">
                  <a:latin typeface="Times New Roman" pitchFamily="18" charset="0"/>
                </a:rPr>
                <a:t>50 cos 30</a:t>
              </a:r>
              <a:r>
                <a:rPr lang="es-MX" sz="2400" baseline="30000">
                  <a:latin typeface="Times New Roman" pitchFamily="18" charset="0"/>
                </a:rPr>
                <a:t>o </a:t>
              </a:r>
              <a:r>
                <a:rPr lang="es-MX" sz="2400">
                  <a:latin typeface="Times New Roman" pitchFamily="18" charset="0"/>
                </a:rPr>
                <a:t>– 30N</a:t>
              </a:r>
              <a:r>
                <a:rPr lang="es-MX" sz="2400" baseline="30000">
                  <a:latin typeface="Times New Roman" pitchFamily="18" charset="0"/>
                </a:rPr>
                <a:t> </a:t>
              </a:r>
              <a:r>
                <a:rPr lang="es-MX" sz="2400">
                  <a:latin typeface="Times New Roman" pitchFamily="18" charset="0"/>
                </a:rPr>
                <a:t>= 13.3N </a:t>
              </a:r>
              <a:endParaRPr lang="en-US" sz="2400">
                <a:latin typeface="Times New Roman" pitchFamily="18" charset="0"/>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843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descr="Rectangle: Click to edit Master text styles&#10;Second level&#10;Third level&#10;Fourth level&#10;Fifth level"/>
          <p:cNvSpPr>
            <a:spLocks noGrp="1" noChangeArrowheads="1"/>
          </p:cNvSpPr>
          <p:nvPr>
            <p:ph type="body" idx="1"/>
          </p:nvPr>
        </p:nvSpPr>
        <p:spPr>
          <a:xfrm>
            <a:off x="685800" y="609600"/>
            <a:ext cx="7772400" cy="762000"/>
          </a:xfrm>
        </p:spPr>
        <p:txBody>
          <a:bodyPr/>
          <a:lstStyle/>
          <a:p>
            <a:r>
              <a:rPr lang="es-MX"/>
              <a:t>Now combine these 2 components</a:t>
            </a:r>
          </a:p>
        </p:txBody>
      </p:sp>
      <p:grpSp>
        <p:nvGrpSpPr>
          <p:cNvPr id="2" name="Group 3"/>
          <p:cNvGrpSpPr>
            <a:grpSpLocks/>
          </p:cNvGrpSpPr>
          <p:nvPr/>
        </p:nvGrpSpPr>
        <p:grpSpPr bwMode="auto">
          <a:xfrm>
            <a:off x="3352800" y="1565275"/>
            <a:ext cx="2462213" cy="2625725"/>
            <a:chOff x="2112" y="986"/>
            <a:chExt cx="1551" cy="1654"/>
          </a:xfrm>
        </p:grpSpPr>
        <p:grpSp>
          <p:nvGrpSpPr>
            <p:cNvPr id="3" name="Group 4"/>
            <p:cNvGrpSpPr>
              <a:grpSpLocks/>
            </p:cNvGrpSpPr>
            <p:nvPr/>
          </p:nvGrpSpPr>
          <p:grpSpPr bwMode="auto">
            <a:xfrm>
              <a:off x="2112" y="1008"/>
              <a:ext cx="1551" cy="1632"/>
              <a:chOff x="2112" y="2016"/>
              <a:chExt cx="1551" cy="1632"/>
            </a:xfrm>
          </p:grpSpPr>
          <p:sp>
            <p:nvSpPr>
              <p:cNvPr id="19461" name="Line 5"/>
              <p:cNvSpPr>
                <a:spLocks noChangeShapeType="1"/>
              </p:cNvSpPr>
              <p:nvPr/>
            </p:nvSpPr>
            <p:spPr bwMode="auto">
              <a:xfrm flipV="1">
                <a:off x="2736" y="2304"/>
                <a:ext cx="0" cy="960"/>
              </a:xfrm>
              <a:prstGeom prst="line">
                <a:avLst/>
              </a:prstGeom>
              <a:noFill/>
              <a:ln w="28575">
                <a:solidFill>
                  <a:srgbClr val="FF0000"/>
                </a:solidFill>
                <a:round/>
                <a:headEnd/>
                <a:tailEnd type="triangle" w="lg" len="med"/>
              </a:ln>
              <a:effectLst/>
            </p:spPr>
            <p:txBody>
              <a:bodyPr/>
              <a:lstStyle/>
              <a:p>
                <a:endParaRPr lang="en-CA"/>
              </a:p>
            </p:txBody>
          </p:sp>
          <p:sp>
            <p:nvSpPr>
              <p:cNvPr id="19462" name="Line 6"/>
              <p:cNvSpPr>
                <a:spLocks noChangeShapeType="1"/>
              </p:cNvSpPr>
              <p:nvPr/>
            </p:nvSpPr>
            <p:spPr bwMode="auto">
              <a:xfrm flipV="1">
                <a:off x="2736" y="3264"/>
                <a:ext cx="288" cy="0"/>
              </a:xfrm>
              <a:prstGeom prst="line">
                <a:avLst/>
              </a:prstGeom>
              <a:noFill/>
              <a:ln w="28575">
                <a:solidFill>
                  <a:srgbClr val="FF0000"/>
                </a:solidFill>
                <a:round/>
                <a:headEnd/>
                <a:tailEnd type="triangle" w="lg" len="med"/>
              </a:ln>
              <a:effectLst/>
            </p:spPr>
            <p:txBody>
              <a:bodyPr/>
              <a:lstStyle/>
              <a:p>
                <a:endParaRPr lang="en-CA"/>
              </a:p>
            </p:txBody>
          </p:sp>
          <p:sp>
            <p:nvSpPr>
              <p:cNvPr id="19463" name="Text Box 7"/>
              <p:cNvSpPr txBox="1">
                <a:spLocks noChangeArrowheads="1"/>
              </p:cNvSpPr>
              <p:nvPr/>
            </p:nvSpPr>
            <p:spPr bwMode="auto">
              <a:xfrm>
                <a:off x="2112" y="2016"/>
                <a:ext cx="447" cy="288"/>
              </a:xfrm>
              <a:prstGeom prst="rect">
                <a:avLst/>
              </a:prstGeom>
              <a:noFill/>
              <a:ln w="28575">
                <a:noFill/>
                <a:miter lim="800000"/>
                <a:headEnd/>
                <a:tailEnd type="none" w="lg" len="med"/>
              </a:ln>
              <a:effectLst/>
            </p:spPr>
            <p:txBody>
              <a:bodyPr wrap="none">
                <a:spAutoFit/>
              </a:bodyPr>
              <a:lstStyle/>
              <a:p>
                <a:r>
                  <a:rPr lang="es-MX" sz="2400">
                    <a:latin typeface="Times New Roman" pitchFamily="18" charset="0"/>
                  </a:rPr>
                  <a:t>25N</a:t>
                </a:r>
                <a:endParaRPr lang="en-US" sz="2400">
                  <a:latin typeface="Times New Roman" pitchFamily="18" charset="0"/>
                </a:endParaRPr>
              </a:p>
            </p:txBody>
          </p:sp>
          <p:sp>
            <p:nvSpPr>
              <p:cNvPr id="19464" name="Text Box 8"/>
              <p:cNvSpPr txBox="1">
                <a:spLocks noChangeArrowheads="1"/>
              </p:cNvSpPr>
              <p:nvPr/>
            </p:nvSpPr>
            <p:spPr bwMode="auto">
              <a:xfrm>
                <a:off x="3024" y="3360"/>
                <a:ext cx="639" cy="288"/>
              </a:xfrm>
              <a:prstGeom prst="rect">
                <a:avLst/>
              </a:prstGeom>
              <a:noFill/>
              <a:ln w="28575">
                <a:noFill/>
                <a:miter lim="800000"/>
                <a:headEnd/>
                <a:tailEnd type="none" w="lg" len="med"/>
              </a:ln>
              <a:effectLst/>
            </p:spPr>
            <p:txBody>
              <a:bodyPr wrap="none">
                <a:spAutoFit/>
              </a:bodyPr>
              <a:lstStyle/>
              <a:p>
                <a:r>
                  <a:rPr lang="es-MX" sz="2400">
                    <a:latin typeface="Times New Roman" pitchFamily="18" charset="0"/>
                  </a:rPr>
                  <a:t>13.3N </a:t>
                </a:r>
                <a:endParaRPr lang="en-US" sz="2400">
                  <a:latin typeface="Times New Roman" pitchFamily="18" charset="0"/>
                </a:endParaRPr>
              </a:p>
            </p:txBody>
          </p:sp>
          <p:sp>
            <p:nvSpPr>
              <p:cNvPr id="19465" name="Line 9"/>
              <p:cNvSpPr>
                <a:spLocks noChangeShapeType="1"/>
              </p:cNvSpPr>
              <p:nvPr/>
            </p:nvSpPr>
            <p:spPr bwMode="auto">
              <a:xfrm flipV="1">
                <a:off x="2736" y="2304"/>
                <a:ext cx="240" cy="960"/>
              </a:xfrm>
              <a:prstGeom prst="line">
                <a:avLst/>
              </a:prstGeom>
              <a:noFill/>
              <a:ln w="28575">
                <a:solidFill>
                  <a:schemeClr val="tx1"/>
                </a:solidFill>
                <a:round/>
                <a:headEnd/>
                <a:tailEnd type="triangle" w="lg" len="med"/>
              </a:ln>
              <a:effectLst/>
            </p:spPr>
            <p:txBody>
              <a:bodyPr/>
              <a:lstStyle/>
              <a:p>
                <a:endParaRPr lang="en-CA"/>
              </a:p>
            </p:txBody>
          </p:sp>
        </p:grpSp>
        <p:sp>
          <p:nvSpPr>
            <p:cNvPr id="19466" name="Text Box 10"/>
            <p:cNvSpPr txBox="1">
              <a:spLocks noChangeArrowheads="1"/>
            </p:cNvSpPr>
            <p:nvPr/>
          </p:nvSpPr>
          <p:spPr bwMode="auto">
            <a:xfrm>
              <a:off x="3014" y="986"/>
              <a:ext cx="244" cy="288"/>
            </a:xfrm>
            <a:prstGeom prst="rect">
              <a:avLst/>
            </a:prstGeom>
            <a:noFill/>
            <a:ln w="28575">
              <a:noFill/>
              <a:miter lim="800000"/>
              <a:headEnd/>
              <a:tailEnd type="none" w="lg" len="med"/>
            </a:ln>
            <a:effectLst/>
          </p:spPr>
          <p:txBody>
            <a:bodyPr wrap="none">
              <a:spAutoFit/>
            </a:bodyPr>
            <a:lstStyle/>
            <a:p>
              <a:r>
                <a:rPr lang="es-MX" sz="2400">
                  <a:latin typeface="Times New Roman" pitchFamily="18" charset="0"/>
                </a:rPr>
                <a:t>R</a:t>
              </a:r>
              <a:endParaRPr lang="en-US" sz="2400">
                <a:latin typeface="Times New Roman" pitchFamily="18" charset="0"/>
              </a:endParaRPr>
            </a:p>
          </p:txBody>
        </p:sp>
      </p:grpSp>
      <p:sp>
        <p:nvSpPr>
          <p:cNvPr id="19467" name="Text Box 11"/>
          <p:cNvSpPr txBox="1">
            <a:spLocks noChangeArrowheads="1"/>
          </p:cNvSpPr>
          <p:nvPr/>
        </p:nvSpPr>
        <p:spPr bwMode="auto">
          <a:xfrm>
            <a:off x="3505200" y="4800600"/>
            <a:ext cx="2178050" cy="822325"/>
          </a:xfrm>
          <a:prstGeom prst="rect">
            <a:avLst/>
          </a:prstGeom>
          <a:noFill/>
          <a:ln w="28575">
            <a:noFill/>
            <a:miter lim="800000"/>
            <a:headEnd/>
            <a:tailEnd type="none" w="lg" len="med"/>
          </a:ln>
          <a:effectLst/>
        </p:spPr>
        <p:txBody>
          <a:bodyPr wrap="none">
            <a:spAutoFit/>
          </a:bodyPr>
          <a:lstStyle/>
          <a:p>
            <a:r>
              <a:rPr lang="es-MX" sz="2400">
                <a:latin typeface="Times New Roman" pitchFamily="18" charset="0"/>
              </a:rPr>
              <a:t>R</a:t>
            </a:r>
            <a:r>
              <a:rPr lang="es-MX" sz="2400" baseline="30000">
                <a:latin typeface="Times New Roman" pitchFamily="18" charset="0"/>
              </a:rPr>
              <a:t>2</a:t>
            </a:r>
            <a:r>
              <a:rPr lang="es-MX" sz="2400">
                <a:latin typeface="Times New Roman" pitchFamily="18" charset="0"/>
              </a:rPr>
              <a:t> = 25</a:t>
            </a:r>
            <a:r>
              <a:rPr lang="es-MX" sz="2400" baseline="30000">
                <a:latin typeface="Times New Roman" pitchFamily="18" charset="0"/>
              </a:rPr>
              <a:t>2</a:t>
            </a:r>
            <a:r>
              <a:rPr lang="es-MX" sz="2400">
                <a:latin typeface="Times New Roman" pitchFamily="18" charset="0"/>
              </a:rPr>
              <a:t> + 13.3</a:t>
            </a:r>
            <a:r>
              <a:rPr lang="es-MX" sz="2400" baseline="30000">
                <a:latin typeface="Times New Roman" pitchFamily="18" charset="0"/>
              </a:rPr>
              <a:t>2</a:t>
            </a:r>
            <a:endParaRPr lang="es-MX" sz="2400">
              <a:latin typeface="Times New Roman" pitchFamily="18" charset="0"/>
            </a:endParaRPr>
          </a:p>
          <a:p>
            <a:r>
              <a:rPr lang="es-MX" sz="2400">
                <a:latin typeface="Times New Roman" pitchFamily="18" charset="0"/>
              </a:rPr>
              <a:t>R = 28.3 = 28N</a:t>
            </a:r>
            <a:endParaRPr lang="en-US" sz="2400">
              <a:latin typeface="Times New Roman"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19467"/>
                                        </p:tgtEl>
                                        <p:attrNameLst>
                                          <p:attrName>style.visibility</p:attrName>
                                        </p:attrNameLst>
                                      </p:cBhvr>
                                      <p:to>
                                        <p:strVal val="visible"/>
                                      </p:to>
                                    </p:set>
                                    <p:anim calcmode="lin" valueType="num">
                                      <p:cBhvr additive="base">
                                        <p:cTn id="15" dur="500" fill="hold"/>
                                        <p:tgtEl>
                                          <p:spTgt spid="19467"/>
                                        </p:tgtEl>
                                        <p:attrNameLst>
                                          <p:attrName>ppt_x</p:attrName>
                                        </p:attrNameLst>
                                      </p:cBhvr>
                                      <p:tavLst>
                                        <p:tav tm="0">
                                          <p:val>
                                            <p:strVal val="0-#ppt_w/2"/>
                                          </p:val>
                                        </p:tav>
                                        <p:tav tm="100000">
                                          <p:val>
                                            <p:strVal val="#ppt_x"/>
                                          </p:val>
                                        </p:tav>
                                      </p:tavLst>
                                    </p:anim>
                                    <p:anim calcmode="lin" valueType="num">
                                      <p:cBhvr additive="base">
                                        <p:cTn id="16" dur="500" fill="hold"/>
                                        <p:tgtEl>
                                          <p:spTgt spid="194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build="p" autoUpdateAnimBg="0"/>
      <p:bldP spid="19467" grpId="0"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smtClean="0"/>
              <a:t>Review Quiz	</a:t>
            </a:r>
          </a:p>
        </p:txBody>
      </p:sp>
      <p:sp>
        <p:nvSpPr>
          <p:cNvPr id="20483" name="Rectangle 3"/>
          <p:cNvSpPr>
            <a:spLocks noGrp="1" noChangeArrowheads="1"/>
          </p:cNvSpPr>
          <p:nvPr>
            <p:ph type="body" idx="1"/>
          </p:nvPr>
        </p:nvSpPr>
        <p:spPr/>
        <p:txBody>
          <a:bodyPr/>
          <a:lstStyle/>
          <a:p>
            <a:pPr eaLnBrk="1" hangingPunct="1"/>
            <a:r>
              <a:rPr lang="en-US" smtClean="0">
                <a:hlinkClick r:id="rId2"/>
              </a:rPr>
              <a:t>Newton's 1</a:t>
            </a:r>
            <a:r>
              <a:rPr lang="en-US" baseline="30000" smtClean="0">
                <a:hlinkClick r:id="rId2"/>
              </a:rPr>
              <a:t>st</a:t>
            </a:r>
            <a:r>
              <a:rPr lang="en-US" smtClean="0">
                <a:hlinkClick r:id="rId2"/>
              </a:rPr>
              <a:t> Law</a:t>
            </a:r>
            <a:endParaRPr lang="en-US" smtClean="0"/>
          </a:p>
          <a:p>
            <a:pPr eaLnBrk="1" hangingPunct="1">
              <a:buFont typeface="Wingdings" pitchFamily="2" charset="2"/>
              <a:buNone/>
            </a:pPr>
            <a:endParaRPr lang="en-US" smtClean="0"/>
          </a:p>
          <a:p>
            <a:pPr eaLnBrk="1" hangingPunct="1"/>
            <a:r>
              <a:rPr lang="en-US" smtClean="0">
                <a:hlinkClick r:id="rId3"/>
              </a:rPr>
              <a:t>Newton's 2</a:t>
            </a:r>
            <a:r>
              <a:rPr lang="en-US" baseline="30000" smtClean="0">
                <a:hlinkClick r:id="rId3"/>
              </a:rPr>
              <a:t>nd</a:t>
            </a:r>
            <a:r>
              <a:rPr lang="en-US" smtClean="0">
                <a:hlinkClick r:id="rId3"/>
              </a:rPr>
              <a:t> Law</a:t>
            </a:r>
            <a:endParaRPr lang="en-US" smtClean="0"/>
          </a:p>
        </p:txBody>
      </p:sp>
    </p:spTree>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mtClean="0"/>
              <a:t>Newton's 3</a:t>
            </a:r>
            <a:r>
              <a:rPr lang="en-US" baseline="30000" smtClean="0"/>
              <a:t>rd</a:t>
            </a:r>
            <a:r>
              <a:rPr lang="en-US" smtClean="0"/>
              <a:t> Law</a:t>
            </a:r>
          </a:p>
        </p:txBody>
      </p:sp>
      <p:sp>
        <p:nvSpPr>
          <p:cNvPr id="171011" name="Rectangle 3"/>
          <p:cNvSpPr>
            <a:spLocks noGrp="1" noChangeArrowheads="1"/>
          </p:cNvSpPr>
          <p:nvPr>
            <p:ph type="body" sz="half" idx="1"/>
          </p:nvPr>
        </p:nvSpPr>
        <p:spPr>
          <a:xfrm>
            <a:off x="457200" y="1719263"/>
            <a:ext cx="8229600" cy="2132012"/>
          </a:xfrm>
        </p:spPr>
        <p:txBody>
          <a:bodyPr/>
          <a:lstStyle/>
          <a:p>
            <a:pPr eaLnBrk="1" hangingPunct="1">
              <a:lnSpc>
                <a:spcPct val="80000"/>
              </a:lnSpc>
            </a:pPr>
            <a:r>
              <a:rPr lang="en-US" sz="4000" smtClean="0"/>
              <a:t>For every action force, there is a reaction force that is </a:t>
            </a:r>
            <a:r>
              <a:rPr lang="en-US" sz="4000" i="1" smtClean="0"/>
              <a:t>equal</a:t>
            </a:r>
            <a:r>
              <a:rPr lang="en-US" sz="4000" smtClean="0"/>
              <a:t> in magnitude and </a:t>
            </a:r>
            <a:r>
              <a:rPr lang="en-US" sz="4000" i="1" smtClean="0"/>
              <a:t>opposite</a:t>
            </a:r>
            <a:r>
              <a:rPr lang="en-US" sz="4000" smtClean="0"/>
              <a:t> in direction.</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1011">
                                            <p:txEl>
                                              <p:pRg st="0" end="0"/>
                                            </p:txEl>
                                          </p:spTgt>
                                        </p:tgtEl>
                                        <p:attrNameLst>
                                          <p:attrName>style.visibility</p:attrName>
                                        </p:attrNameLst>
                                      </p:cBhvr>
                                      <p:to>
                                        <p:strVal val="visible"/>
                                      </p:to>
                                    </p:set>
                                    <p:animEffect transition="in" filter="blinds(horizontal)">
                                      <p:cBhvr>
                                        <p:cTn id="7" dur="500"/>
                                        <p:tgtEl>
                                          <p:spTgt spid="1710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1"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smtClean="0"/>
              <a:t>Newton’s 3</a:t>
            </a:r>
            <a:r>
              <a:rPr lang="en-US" baseline="30000" smtClean="0"/>
              <a:t>rd</a:t>
            </a:r>
            <a:r>
              <a:rPr lang="en-US" smtClean="0"/>
              <a:t> Law</a:t>
            </a:r>
          </a:p>
        </p:txBody>
      </p:sp>
      <p:sp>
        <p:nvSpPr>
          <p:cNvPr id="22531" name="Rectangle 3"/>
          <p:cNvSpPr>
            <a:spLocks noGrp="1" noChangeArrowheads="1"/>
          </p:cNvSpPr>
          <p:nvPr>
            <p:ph type="body" sz="half" idx="1"/>
          </p:nvPr>
        </p:nvSpPr>
        <p:spPr>
          <a:xfrm>
            <a:off x="4572000" y="1524000"/>
            <a:ext cx="4038600" cy="5105400"/>
          </a:xfrm>
        </p:spPr>
        <p:txBody>
          <a:bodyPr/>
          <a:lstStyle/>
          <a:p>
            <a:pPr eaLnBrk="1" hangingPunct="1">
              <a:buFont typeface="Wingdings" pitchFamily="2" charset="2"/>
              <a:buNone/>
            </a:pPr>
            <a:r>
              <a:rPr lang="en-US" sz="2600" smtClean="0"/>
              <a:t>	How many objects are present?</a:t>
            </a:r>
          </a:p>
          <a:p>
            <a:pPr eaLnBrk="1" hangingPunct="1">
              <a:buFont typeface="Wingdings" pitchFamily="2" charset="2"/>
              <a:buNone/>
            </a:pPr>
            <a:endParaRPr lang="en-US" sz="2600" smtClean="0"/>
          </a:p>
          <a:p>
            <a:pPr eaLnBrk="1" hangingPunct="1">
              <a:buFont typeface="Wingdings" pitchFamily="2" charset="2"/>
              <a:buNone/>
            </a:pPr>
            <a:r>
              <a:rPr lang="en-US" sz="2600" smtClean="0"/>
              <a:t>	How many forces are present?</a:t>
            </a:r>
          </a:p>
          <a:p>
            <a:pPr eaLnBrk="1" hangingPunct="1">
              <a:buFont typeface="Wingdings" pitchFamily="2" charset="2"/>
              <a:buNone/>
            </a:pPr>
            <a:endParaRPr lang="en-US" sz="2600" smtClean="0"/>
          </a:p>
          <a:p>
            <a:pPr eaLnBrk="1" hangingPunct="1">
              <a:buFont typeface="Wingdings" pitchFamily="2" charset="2"/>
              <a:buNone/>
            </a:pPr>
            <a:r>
              <a:rPr lang="en-US" sz="2600" smtClean="0"/>
              <a:t>	How many forces act on each object?</a:t>
            </a:r>
          </a:p>
          <a:p>
            <a:pPr eaLnBrk="1" hangingPunct="1">
              <a:buFont typeface="Wingdings" pitchFamily="2" charset="2"/>
              <a:buNone/>
            </a:pPr>
            <a:endParaRPr lang="en-US" sz="2600" smtClean="0"/>
          </a:p>
          <a:p>
            <a:pPr eaLnBrk="1" hangingPunct="1">
              <a:buFont typeface="Wingdings" pitchFamily="2" charset="2"/>
              <a:buNone/>
            </a:pPr>
            <a:r>
              <a:rPr lang="en-US" sz="2600" smtClean="0"/>
              <a:t>	</a:t>
            </a:r>
          </a:p>
        </p:txBody>
      </p:sp>
      <p:pic>
        <p:nvPicPr>
          <p:cNvPr id="22532" name="Picture 4" descr="j0344933"/>
          <p:cNvPicPr>
            <a:picLocks noGrp="1" noChangeAspect="1" noChangeArrowheads="1"/>
          </p:cNvPicPr>
          <p:nvPr>
            <p:ph sz="half" idx="2"/>
          </p:nvPr>
        </p:nvPicPr>
        <p:blipFill>
          <a:blip r:embed="rId2" cstate="print"/>
          <a:srcRect/>
          <a:stretch>
            <a:fillRect/>
          </a:stretch>
        </p:blipFill>
        <p:spPr>
          <a:xfrm>
            <a:off x="381000" y="1676400"/>
            <a:ext cx="3919538" cy="4191000"/>
          </a:xfrm>
          <a:noFill/>
        </p:spPr>
      </p:pic>
    </p:spTree>
  </p:cSld>
  <p:clrMapOvr>
    <a:masterClrMapping/>
  </p:clrMapOvr>
  <p:transition spd="slow"/>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smtClean="0"/>
              <a:t>3</a:t>
            </a:r>
            <a:r>
              <a:rPr lang="en-US" baseline="30000" smtClean="0"/>
              <a:t>rd</a:t>
            </a:r>
            <a:r>
              <a:rPr lang="en-US" smtClean="0"/>
              <a:t> Law</a:t>
            </a:r>
          </a:p>
        </p:txBody>
      </p:sp>
      <p:sp>
        <p:nvSpPr>
          <p:cNvPr id="23555" name="Rectangle 3"/>
          <p:cNvSpPr>
            <a:spLocks noGrp="1" noChangeArrowheads="1"/>
          </p:cNvSpPr>
          <p:nvPr>
            <p:ph type="body" sz="half" idx="1"/>
          </p:nvPr>
        </p:nvSpPr>
        <p:spPr>
          <a:xfrm>
            <a:off x="228600" y="1676400"/>
            <a:ext cx="4038600" cy="4454525"/>
          </a:xfrm>
        </p:spPr>
        <p:txBody>
          <a:bodyPr/>
          <a:lstStyle/>
          <a:p>
            <a:pPr eaLnBrk="1" hangingPunct="1">
              <a:buFont typeface="Wingdings" pitchFamily="2" charset="2"/>
              <a:buNone/>
            </a:pPr>
            <a:r>
              <a:rPr lang="en-US" sz="2600" smtClean="0"/>
              <a:t>	There are two forces resulting from this interaction - a force on the chair and a force on your body. These two forces are called </a:t>
            </a:r>
            <a:r>
              <a:rPr lang="en-US" sz="2600" i="1" smtClean="0"/>
              <a:t>action</a:t>
            </a:r>
            <a:r>
              <a:rPr lang="en-US" sz="2600" smtClean="0"/>
              <a:t> and </a:t>
            </a:r>
            <a:r>
              <a:rPr lang="en-US" sz="2600" i="1" smtClean="0"/>
              <a:t>reaction</a:t>
            </a:r>
            <a:r>
              <a:rPr lang="en-US" sz="2600" smtClean="0"/>
              <a:t> forces.</a:t>
            </a:r>
          </a:p>
        </p:txBody>
      </p:sp>
      <p:pic>
        <p:nvPicPr>
          <p:cNvPr id="23556" name="Picture 4" descr="j0344928"/>
          <p:cNvPicPr>
            <a:picLocks noGrp="1" noChangeAspect="1" noChangeArrowheads="1"/>
          </p:cNvPicPr>
          <p:nvPr>
            <p:ph sz="half" idx="2"/>
          </p:nvPr>
        </p:nvPicPr>
        <p:blipFill>
          <a:blip r:embed="rId2" cstate="print"/>
          <a:srcRect/>
          <a:stretch>
            <a:fillRect/>
          </a:stretch>
        </p:blipFill>
        <p:spPr>
          <a:xfrm>
            <a:off x="4572000" y="1600200"/>
            <a:ext cx="4191000" cy="4002088"/>
          </a:xfrm>
          <a:noFill/>
        </p:spPr>
      </p:pic>
    </p:spTree>
  </p:cSld>
  <p:clrMapOvr>
    <a:masterClrMapping/>
  </p:clrMapOvr>
  <p:transition spd="slow"/>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z="3500" i="1" smtClean="0">
                <a:latin typeface="Georgia" pitchFamily="18" charset="0"/>
              </a:rPr>
              <a:t>Newton’s 3rd Law in Nature</a:t>
            </a:r>
          </a:p>
        </p:txBody>
      </p:sp>
      <p:sp>
        <p:nvSpPr>
          <p:cNvPr id="24579" name="Rectangle 3"/>
          <p:cNvSpPr>
            <a:spLocks noGrp="1" noChangeArrowheads="1"/>
          </p:cNvSpPr>
          <p:nvPr>
            <p:ph type="body" sz="half" idx="1"/>
          </p:nvPr>
        </p:nvSpPr>
        <p:spPr>
          <a:xfrm>
            <a:off x="0" y="1524000"/>
            <a:ext cx="8686800" cy="2514600"/>
          </a:xfrm>
        </p:spPr>
        <p:txBody>
          <a:bodyPr/>
          <a:lstStyle/>
          <a:p>
            <a:pPr eaLnBrk="1" hangingPunct="1"/>
            <a:r>
              <a:rPr lang="en-US" sz="2600" smtClean="0"/>
              <a:t>How do fishes swim?</a:t>
            </a:r>
          </a:p>
          <a:p>
            <a:pPr eaLnBrk="1" hangingPunct="1">
              <a:lnSpc>
                <a:spcPct val="90000"/>
              </a:lnSpc>
            </a:pPr>
            <a:r>
              <a:rPr lang="en-US" sz="2800" smtClean="0"/>
              <a:t>Consider the propulsion of a fish through the water. A fish uses its fins to push water backwards</a:t>
            </a:r>
          </a:p>
          <a:p>
            <a:pPr eaLnBrk="1" hangingPunct="1">
              <a:lnSpc>
                <a:spcPct val="90000"/>
              </a:lnSpc>
              <a:buFont typeface="Wingdings" pitchFamily="2" charset="2"/>
              <a:buNone/>
            </a:pPr>
            <a:r>
              <a:rPr lang="en-US" sz="2800" smtClean="0"/>
              <a:t>	In turn, the water reacts by pushing the fish forwards, propelling the fish through the water.</a:t>
            </a:r>
          </a:p>
          <a:p>
            <a:pPr eaLnBrk="1" hangingPunct="1">
              <a:lnSpc>
                <a:spcPct val="90000"/>
              </a:lnSpc>
            </a:pPr>
            <a:endParaRPr lang="en-US" sz="2800" smtClean="0"/>
          </a:p>
        </p:txBody>
      </p:sp>
      <p:pic>
        <p:nvPicPr>
          <p:cNvPr id="24580" name="Picture 4" descr="j0282885"/>
          <p:cNvPicPr>
            <a:picLocks noGrp="1" noChangeAspect="1" noChangeArrowheads="1" noCrop="1"/>
          </p:cNvPicPr>
          <p:nvPr>
            <p:ph sz="half" idx="2"/>
          </p:nvPr>
        </p:nvPicPr>
        <p:blipFill>
          <a:blip r:embed="rId2" cstate="print"/>
          <a:srcRect/>
          <a:stretch>
            <a:fillRect/>
          </a:stretch>
        </p:blipFill>
        <p:spPr>
          <a:xfrm>
            <a:off x="6400800" y="3962400"/>
            <a:ext cx="2333625" cy="2057400"/>
          </a:xfrm>
          <a:noFill/>
        </p:spPr>
      </p:pic>
      <p:sp>
        <p:nvSpPr>
          <p:cNvPr id="24581" name="TextBox 6"/>
          <p:cNvSpPr txBox="1">
            <a:spLocks noChangeArrowheads="1"/>
          </p:cNvSpPr>
          <p:nvPr/>
        </p:nvSpPr>
        <p:spPr bwMode="auto">
          <a:xfrm>
            <a:off x="304800" y="4267200"/>
            <a:ext cx="5562600" cy="2806700"/>
          </a:xfrm>
          <a:prstGeom prst="rect">
            <a:avLst/>
          </a:prstGeom>
          <a:noFill/>
          <a:ln w="9525">
            <a:noFill/>
            <a:miter lim="800000"/>
            <a:headEnd/>
            <a:tailEnd/>
          </a:ln>
        </p:spPr>
        <p:txBody>
          <a:bodyPr>
            <a:spAutoFit/>
          </a:bodyPr>
          <a:lstStyle/>
          <a:p>
            <a:pPr>
              <a:lnSpc>
                <a:spcPct val="90000"/>
              </a:lnSpc>
              <a:buFont typeface="Arial" charset="0"/>
              <a:buChar char="•"/>
            </a:pPr>
            <a:r>
              <a:rPr lang="en-US" sz="2600"/>
              <a:t>The </a:t>
            </a:r>
            <a:r>
              <a:rPr lang="en-US" sz="2600" b="1" i="1"/>
              <a:t>size</a:t>
            </a:r>
            <a:r>
              <a:rPr lang="en-US" sz="2600"/>
              <a:t> of the force on the water </a:t>
            </a:r>
            <a:r>
              <a:rPr lang="en-US" sz="2600" b="1" i="1"/>
              <a:t>equals</a:t>
            </a:r>
            <a:r>
              <a:rPr lang="en-US" sz="2600"/>
              <a:t> the </a:t>
            </a:r>
            <a:r>
              <a:rPr lang="en-US" sz="2600" b="1" i="1"/>
              <a:t>size</a:t>
            </a:r>
            <a:r>
              <a:rPr lang="en-US" sz="2600"/>
              <a:t> of the force on the fish; the </a:t>
            </a:r>
            <a:r>
              <a:rPr lang="en-US" sz="2600" i="1" u="sng"/>
              <a:t>direction</a:t>
            </a:r>
            <a:r>
              <a:rPr lang="en-US" sz="2600"/>
              <a:t> of the force on the water (backwards) is </a:t>
            </a:r>
            <a:r>
              <a:rPr lang="en-US" sz="2600" u="sng"/>
              <a:t>opposite</a:t>
            </a:r>
            <a:r>
              <a:rPr lang="en-US" sz="2600"/>
              <a:t> the </a:t>
            </a:r>
            <a:r>
              <a:rPr lang="en-US" sz="2600" i="1" u="sng"/>
              <a:t>direction</a:t>
            </a:r>
            <a:r>
              <a:rPr lang="en-US" sz="2600"/>
              <a:t> of the force on the fish (forwards).</a:t>
            </a:r>
          </a:p>
          <a:p>
            <a:endParaRPr lang="en-US"/>
          </a:p>
          <a:p>
            <a:endParaRPr lang="en-CA"/>
          </a:p>
        </p:txBody>
      </p:sp>
    </p:spTree>
  </p:cSld>
  <p:clrMapOvr>
    <a:masterClrMapping/>
  </p:clrMapOvr>
  <p:transition spd="slow"/>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CA" smtClean="0"/>
              <a:t>How do birds fly?</a:t>
            </a:r>
          </a:p>
        </p:txBody>
      </p:sp>
      <p:sp>
        <p:nvSpPr>
          <p:cNvPr id="25603" name="Rectangle 3"/>
          <p:cNvSpPr>
            <a:spLocks noGrp="1" noChangeArrowheads="1"/>
          </p:cNvSpPr>
          <p:nvPr>
            <p:ph type="body" idx="1"/>
          </p:nvPr>
        </p:nvSpPr>
        <p:spPr/>
        <p:txBody>
          <a:bodyPr/>
          <a:lstStyle/>
          <a:p>
            <a:pPr eaLnBrk="1" hangingPunct="1">
              <a:lnSpc>
                <a:spcPct val="90000"/>
              </a:lnSpc>
            </a:pPr>
            <a:r>
              <a:rPr lang="en-US" sz="2600" smtClean="0"/>
              <a:t>Consider the flying motion of birds. A bird flies by use of its wings. The wings of a bird push air downwards. In turn, the air reacts by pushing the bird upwards. </a:t>
            </a:r>
          </a:p>
          <a:p>
            <a:pPr eaLnBrk="1" hangingPunct="1">
              <a:lnSpc>
                <a:spcPct val="90000"/>
              </a:lnSpc>
            </a:pPr>
            <a:r>
              <a:rPr lang="en-US" sz="2600" smtClean="0"/>
              <a:t>The size of the force on the air equals the size of the force on the bird; the direction of the force on the air (downwards) is opposite the direction of the force on the bird (upwards).</a:t>
            </a:r>
          </a:p>
          <a:p>
            <a:pPr eaLnBrk="1" hangingPunct="1">
              <a:lnSpc>
                <a:spcPct val="90000"/>
              </a:lnSpc>
            </a:pPr>
            <a:r>
              <a:rPr lang="en-US" sz="2600" smtClean="0"/>
              <a:t>Action-reaction force pairs make it possible for birds (even metal ones!) to fly.</a:t>
            </a:r>
          </a:p>
        </p:txBody>
      </p:sp>
    </p:spTree>
  </p:cSld>
  <p:clrMapOvr>
    <a:masterClrMapping/>
  </p:clrMapOvr>
  <p:transition spd="slow"/>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smtClean="0"/>
              <a:t>3</a:t>
            </a:r>
            <a:r>
              <a:rPr lang="en-US" baseline="30000" smtClean="0"/>
              <a:t>rd</a:t>
            </a:r>
            <a:r>
              <a:rPr lang="en-US" smtClean="0"/>
              <a:t> Law</a:t>
            </a:r>
          </a:p>
        </p:txBody>
      </p:sp>
      <p:pic>
        <p:nvPicPr>
          <p:cNvPr id="26627" name="Picture 3" descr="j0189234"/>
          <p:cNvPicPr>
            <a:picLocks noGrp="1" noChangeAspect="1" noChangeArrowheads="1" noCrop="1"/>
          </p:cNvPicPr>
          <p:nvPr>
            <p:ph sz="half" idx="2"/>
          </p:nvPr>
        </p:nvPicPr>
        <p:blipFill>
          <a:blip r:embed="rId2" cstate="print"/>
          <a:srcRect/>
          <a:stretch>
            <a:fillRect/>
          </a:stretch>
        </p:blipFill>
        <p:spPr>
          <a:xfrm>
            <a:off x="685800" y="1600200"/>
            <a:ext cx="3421063" cy="4572000"/>
          </a:xfrm>
          <a:noFill/>
        </p:spPr>
      </p:pic>
      <p:sp>
        <p:nvSpPr>
          <p:cNvPr id="175109" name="Text Box 5"/>
          <p:cNvSpPr txBox="1">
            <a:spLocks noChangeArrowheads="1"/>
          </p:cNvSpPr>
          <p:nvPr/>
        </p:nvSpPr>
        <p:spPr bwMode="auto">
          <a:xfrm>
            <a:off x="4822825" y="1820863"/>
            <a:ext cx="3787775" cy="396875"/>
          </a:xfrm>
          <a:prstGeom prst="rect">
            <a:avLst/>
          </a:prstGeom>
          <a:noFill/>
          <a:ln w="9525">
            <a:noFill/>
            <a:miter lim="800000"/>
            <a:headEnd/>
            <a:tailEnd/>
          </a:ln>
          <a:effectLst/>
        </p:spPr>
        <p:txBody>
          <a:bodyPr>
            <a:spAutoFit/>
          </a:bodyPr>
          <a:lstStyle/>
          <a:p>
            <a:pPr eaLnBrk="0" hangingPunct="0">
              <a:spcBef>
                <a:spcPct val="50000"/>
              </a:spcBef>
              <a:defRPr/>
            </a:pPr>
            <a:endParaRPr lang="en-CA" sz="2000" b="1">
              <a:effectLst>
                <a:outerShdw blurRad="38100" dist="38100" dir="2700000" algn="tl">
                  <a:srgbClr val="C0C0C0"/>
                </a:outerShdw>
              </a:effectLst>
              <a:latin typeface="Garamond" pitchFamily="18" charset="0"/>
            </a:endParaRPr>
          </a:p>
        </p:txBody>
      </p:sp>
      <p:sp>
        <p:nvSpPr>
          <p:cNvPr id="175110" name="Text Box 6"/>
          <p:cNvSpPr txBox="1">
            <a:spLocks noChangeArrowheads="1"/>
          </p:cNvSpPr>
          <p:nvPr/>
        </p:nvSpPr>
        <p:spPr bwMode="auto">
          <a:xfrm>
            <a:off x="4800600" y="1676400"/>
            <a:ext cx="4343400" cy="4478338"/>
          </a:xfrm>
          <a:prstGeom prst="rect">
            <a:avLst/>
          </a:prstGeom>
          <a:noFill/>
          <a:ln w="9525">
            <a:noFill/>
            <a:miter lim="800000"/>
            <a:headEnd/>
            <a:tailEnd/>
          </a:ln>
          <a:effectLst/>
        </p:spPr>
        <p:txBody>
          <a:bodyPr>
            <a:spAutoFit/>
          </a:bodyPr>
          <a:lstStyle/>
          <a:p>
            <a:pPr eaLnBrk="0" hangingPunct="0">
              <a:spcBef>
                <a:spcPct val="50000"/>
              </a:spcBef>
              <a:defRPr/>
            </a:pPr>
            <a:r>
              <a:rPr lang="en-US" sz="3200" b="1">
                <a:effectLst>
                  <a:outerShdw blurRad="38100" dist="38100" dir="2700000" algn="tl">
                    <a:srgbClr val="C0C0C0"/>
                  </a:outerShdw>
                </a:effectLst>
                <a:latin typeface="Garamond" pitchFamily="18" charset="0"/>
              </a:rPr>
              <a:t>Flying gracefully through the air, birds depend on Newton’s third law of motion. As the birds push down on the air with their wings, the air pushes their wings up and gives them lift.</a:t>
            </a:r>
          </a:p>
        </p:txBody>
      </p:sp>
    </p:spTree>
  </p:cSld>
  <p:clrMapOvr>
    <a:masterClrMapping/>
  </p:clrMapOvr>
  <p:transition spd="slow"/>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990600" y="-152400"/>
            <a:ext cx="7543800" cy="1295400"/>
          </a:xfrm>
        </p:spPr>
        <p:txBody>
          <a:bodyPr/>
          <a:lstStyle/>
          <a:p>
            <a:pPr eaLnBrk="1" hangingPunct="1"/>
            <a:r>
              <a:rPr lang="en-US" i="1" smtClean="0">
                <a:latin typeface="Georgia" pitchFamily="18" charset="0"/>
              </a:rPr>
              <a:t>Newton's 3</a:t>
            </a:r>
            <a:r>
              <a:rPr lang="en-US" i="1" baseline="30000" smtClean="0">
                <a:latin typeface="Georgia" pitchFamily="18" charset="0"/>
              </a:rPr>
              <a:t>rd</a:t>
            </a:r>
            <a:r>
              <a:rPr lang="en-US" i="1" smtClean="0">
                <a:latin typeface="Georgia" pitchFamily="18" charset="0"/>
              </a:rPr>
              <a:t> Law</a:t>
            </a:r>
          </a:p>
        </p:txBody>
      </p:sp>
      <p:pic>
        <p:nvPicPr>
          <p:cNvPr id="27651" name="Picture 3" descr="j0297001"/>
          <p:cNvPicPr>
            <a:picLocks noGrp="1" noChangeAspect="1" noChangeArrowheads="1" noCrop="1"/>
          </p:cNvPicPr>
          <p:nvPr>
            <p:ph sz="half" idx="2"/>
          </p:nvPr>
        </p:nvPicPr>
        <p:blipFill>
          <a:blip r:embed="rId2" cstate="print"/>
          <a:srcRect/>
          <a:stretch>
            <a:fillRect/>
          </a:stretch>
        </p:blipFill>
        <p:spPr>
          <a:xfrm>
            <a:off x="457200" y="2057400"/>
            <a:ext cx="1919288" cy="2743200"/>
          </a:xfrm>
          <a:noFill/>
        </p:spPr>
      </p:pic>
      <p:sp>
        <p:nvSpPr>
          <p:cNvPr id="180228" name="Text Box 4"/>
          <p:cNvSpPr txBox="1">
            <a:spLocks noChangeArrowheads="1"/>
          </p:cNvSpPr>
          <p:nvPr/>
        </p:nvSpPr>
        <p:spPr bwMode="auto">
          <a:xfrm>
            <a:off x="4419600" y="1219200"/>
            <a:ext cx="4321175" cy="396875"/>
          </a:xfrm>
          <a:prstGeom prst="rect">
            <a:avLst/>
          </a:prstGeom>
          <a:noFill/>
          <a:ln w="9525">
            <a:noFill/>
            <a:miter lim="800000"/>
            <a:headEnd/>
            <a:tailEnd/>
          </a:ln>
          <a:effectLst/>
        </p:spPr>
        <p:txBody>
          <a:bodyPr>
            <a:spAutoFit/>
          </a:bodyPr>
          <a:lstStyle/>
          <a:p>
            <a:pPr eaLnBrk="0" hangingPunct="0">
              <a:spcBef>
                <a:spcPct val="50000"/>
              </a:spcBef>
              <a:defRPr/>
            </a:pPr>
            <a:endParaRPr lang="en-CA" sz="2000" b="1">
              <a:effectLst>
                <a:outerShdw blurRad="38100" dist="38100" dir="2700000" algn="tl">
                  <a:srgbClr val="FFFFFF"/>
                </a:outerShdw>
              </a:effectLst>
              <a:latin typeface="Garamond" pitchFamily="18" charset="0"/>
            </a:endParaRPr>
          </a:p>
        </p:txBody>
      </p:sp>
      <p:sp>
        <p:nvSpPr>
          <p:cNvPr id="180229" name="Text Box 5"/>
          <p:cNvSpPr txBox="1">
            <a:spLocks noChangeArrowheads="1"/>
          </p:cNvSpPr>
          <p:nvPr/>
        </p:nvSpPr>
        <p:spPr bwMode="auto">
          <a:xfrm>
            <a:off x="304800" y="1143000"/>
            <a:ext cx="4648200" cy="822325"/>
          </a:xfrm>
          <a:prstGeom prst="rect">
            <a:avLst/>
          </a:prstGeom>
          <a:noFill/>
          <a:ln w="9525">
            <a:noFill/>
            <a:miter lim="800000"/>
            <a:headEnd/>
            <a:tailEnd/>
          </a:ln>
          <a:effectLst/>
        </p:spPr>
        <p:txBody>
          <a:bodyPr>
            <a:spAutoFit/>
          </a:bodyPr>
          <a:lstStyle/>
          <a:p>
            <a:pPr eaLnBrk="0" hangingPunct="0">
              <a:spcBef>
                <a:spcPct val="50000"/>
              </a:spcBef>
              <a:defRPr/>
            </a:pPr>
            <a:r>
              <a:rPr lang="en-US" sz="2400" b="1" i="1" dirty="0">
                <a:effectLst>
                  <a:outerShdw blurRad="38100" dist="38100" dir="2700000" algn="tl">
                    <a:srgbClr val="FFFFFF"/>
                  </a:outerShdw>
                </a:effectLst>
                <a:latin typeface="Georgia" pitchFamily="18" charset="0"/>
              </a:rPr>
              <a:t>How do we launch rockets and space shuttles?</a:t>
            </a:r>
          </a:p>
        </p:txBody>
      </p:sp>
      <p:sp>
        <p:nvSpPr>
          <p:cNvPr id="27654" name="Rectangle 6"/>
          <p:cNvSpPr>
            <a:spLocks noChangeArrowheads="1"/>
          </p:cNvSpPr>
          <p:nvPr/>
        </p:nvSpPr>
        <p:spPr bwMode="auto">
          <a:xfrm>
            <a:off x="2743200" y="3124200"/>
            <a:ext cx="2133600" cy="762000"/>
          </a:xfrm>
          <a:prstGeom prst="rect">
            <a:avLst/>
          </a:prstGeom>
          <a:solidFill>
            <a:schemeClr val="accent1"/>
          </a:solidFill>
          <a:ln w="9525">
            <a:solidFill>
              <a:schemeClr val="tx1"/>
            </a:solidFill>
            <a:miter lim="800000"/>
            <a:headEnd/>
            <a:tailEnd/>
          </a:ln>
        </p:spPr>
        <p:txBody>
          <a:bodyPr wrap="none" anchor="ctr"/>
          <a:lstStyle/>
          <a:p>
            <a:endParaRPr lang="en-CA"/>
          </a:p>
        </p:txBody>
      </p:sp>
      <p:sp>
        <p:nvSpPr>
          <p:cNvPr id="27655" name="Line 7"/>
          <p:cNvSpPr>
            <a:spLocks noChangeShapeType="1"/>
          </p:cNvSpPr>
          <p:nvPr/>
        </p:nvSpPr>
        <p:spPr bwMode="auto">
          <a:xfrm flipV="1">
            <a:off x="3810000" y="2362200"/>
            <a:ext cx="0" cy="762000"/>
          </a:xfrm>
          <a:prstGeom prst="line">
            <a:avLst/>
          </a:prstGeom>
          <a:noFill/>
          <a:ln w="9525">
            <a:solidFill>
              <a:schemeClr val="tx1"/>
            </a:solidFill>
            <a:round/>
            <a:headEnd/>
            <a:tailEnd type="triangle" w="med" len="med"/>
          </a:ln>
        </p:spPr>
        <p:txBody>
          <a:bodyPr/>
          <a:lstStyle/>
          <a:p>
            <a:endParaRPr lang="en-CA"/>
          </a:p>
        </p:txBody>
      </p:sp>
      <p:sp>
        <p:nvSpPr>
          <p:cNvPr id="27656" name="Line 8"/>
          <p:cNvSpPr>
            <a:spLocks noChangeShapeType="1"/>
          </p:cNvSpPr>
          <p:nvPr/>
        </p:nvSpPr>
        <p:spPr bwMode="auto">
          <a:xfrm>
            <a:off x="3810000" y="3886200"/>
            <a:ext cx="0" cy="685800"/>
          </a:xfrm>
          <a:prstGeom prst="line">
            <a:avLst/>
          </a:prstGeom>
          <a:noFill/>
          <a:ln w="9525">
            <a:solidFill>
              <a:schemeClr val="tx1"/>
            </a:solidFill>
            <a:round/>
            <a:headEnd/>
            <a:tailEnd type="triangle" w="med" len="med"/>
          </a:ln>
        </p:spPr>
        <p:txBody>
          <a:bodyPr/>
          <a:lstStyle/>
          <a:p>
            <a:endParaRPr lang="en-CA"/>
          </a:p>
        </p:txBody>
      </p:sp>
      <p:sp>
        <p:nvSpPr>
          <p:cNvPr id="27657" name="Text Box 10"/>
          <p:cNvSpPr txBox="1">
            <a:spLocks noChangeArrowheads="1"/>
          </p:cNvSpPr>
          <p:nvPr/>
        </p:nvSpPr>
        <p:spPr bwMode="auto">
          <a:xfrm>
            <a:off x="3505200" y="1981200"/>
            <a:ext cx="914400" cy="366713"/>
          </a:xfrm>
          <a:prstGeom prst="rect">
            <a:avLst/>
          </a:prstGeom>
          <a:noFill/>
          <a:ln w="9525">
            <a:noFill/>
            <a:miter lim="800000"/>
            <a:headEnd/>
            <a:tailEnd/>
          </a:ln>
        </p:spPr>
        <p:txBody>
          <a:bodyPr>
            <a:spAutoFit/>
          </a:bodyPr>
          <a:lstStyle/>
          <a:p>
            <a:pPr>
              <a:spcBef>
                <a:spcPct val="50000"/>
              </a:spcBef>
            </a:pPr>
            <a:r>
              <a:rPr lang="en-US"/>
              <a:t>F</a:t>
            </a:r>
            <a:r>
              <a:rPr lang="en-US" baseline="-25000"/>
              <a:t>thrust</a:t>
            </a:r>
            <a:endParaRPr lang="en-US"/>
          </a:p>
        </p:txBody>
      </p:sp>
      <p:sp>
        <p:nvSpPr>
          <p:cNvPr id="27658" name="Text Box 11"/>
          <p:cNvSpPr txBox="1">
            <a:spLocks noChangeArrowheads="1"/>
          </p:cNvSpPr>
          <p:nvPr/>
        </p:nvSpPr>
        <p:spPr bwMode="auto">
          <a:xfrm>
            <a:off x="3581400" y="4648200"/>
            <a:ext cx="990600" cy="366713"/>
          </a:xfrm>
          <a:prstGeom prst="rect">
            <a:avLst/>
          </a:prstGeom>
          <a:noFill/>
          <a:ln w="9525">
            <a:noFill/>
            <a:miter lim="800000"/>
            <a:headEnd/>
            <a:tailEnd/>
          </a:ln>
        </p:spPr>
        <p:txBody>
          <a:bodyPr>
            <a:spAutoFit/>
          </a:bodyPr>
          <a:lstStyle/>
          <a:p>
            <a:pPr>
              <a:spcBef>
                <a:spcPct val="50000"/>
              </a:spcBef>
            </a:pPr>
            <a:r>
              <a:rPr lang="en-US"/>
              <a:t>F</a:t>
            </a:r>
            <a:r>
              <a:rPr lang="en-US" baseline="-25000"/>
              <a:t>gravity</a:t>
            </a:r>
            <a:endParaRPr lang="en-US"/>
          </a:p>
        </p:txBody>
      </p:sp>
      <p:sp>
        <p:nvSpPr>
          <p:cNvPr id="27659" name="AutoShape 12"/>
          <p:cNvSpPr>
            <a:spLocks/>
          </p:cNvSpPr>
          <p:nvPr/>
        </p:nvSpPr>
        <p:spPr bwMode="auto">
          <a:xfrm>
            <a:off x="5181600" y="1573213"/>
            <a:ext cx="1447800" cy="1104900"/>
          </a:xfrm>
          <a:prstGeom prst="accentCallout2">
            <a:avLst>
              <a:gd name="adj1" fmla="val 10343"/>
              <a:gd name="adj2" fmla="val -5264"/>
              <a:gd name="adj3" fmla="val 10343"/>
              <a:gd name="adj4" fmla="val -46491"/>
              <a:gd name="adj5" fmla="val 36926"/>
              <a:gd name="adj6" fmla="val -78949"/>
            </a:avLst>
          </a:prstGeom>
          <a:solidFill>
            <a:schemeClr val="accent1"/>
          </a:solidFill>
          <a:ln w="9525">
            <a:solidFill>
              <a:schemeClr val="tx1"/>
            </a:solidFill>
            <a:miter lim="800000"/>
            <a:headEnd/>
            <a:tailEnd/>
          </a:ln>
        </p:spPr>
        <p:txBody>
          <a:bodyPr/>
          <a:lstStyle/>
          <a:p>
            <a:pPr algn="ctr"/>
            <a:r>
              <a:rPr lang="en-US"/>
              <a:t>Reaction force to exhaust</a:t>
            </a:r>
          </a:p>
        </p:txBody>
      </p:sp>
      <p:sp>
        <p:nvSpPr>
          <p:cNvPr id="14" name="TextBox 13"/>
          <p:cNvSpPr txBox="1">
            <a:spLocks noChangeArrowheads="1"/>
          </p:cNvSpPr>
          <p:nvPr/>
        </p:nvSpPr>
        <p:spPr bwMode="auto">
          <a:xfrm>
            <a:off x="5029200" y="3200400"/>
            <a:ext cx="4114800" cy="2678113"/>
          </a:xfrm>
          <a:prstGeom prst="rect">
            <a:avLst/>
          </a:prstGeom>
          <a:noFill/>
          <a:ln w="9525">
            <a:noFill/>
            <a:miter lim="800000"/>
            <a:headEnd/>
            <a:tailEnd/>
          </a:ln>
        </p:spPr>
        <p:txBody>
          <a:bodyPr>
            <a:spAutoFit/>
          </a:bodyPr>
          <a:lstStyle/>
          <a:p>
            <a:r>
              <a:rPr lang="en-US" sz="2400"/>
              <a:t>The hot gases push against the inside tube of the rocket and escape out the bottom of the tube. As the gases move downward, the rocket moves in the opposite direction</a:t>
            </a:r>
            <a:endParaRPr lang="en-CA" sz="240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wipe(down)">
                                      <p:cBhvr>
                                        <p:cTn id="7"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dirty="0" smtClean="0"/>
              <a:t>Review </a:t>
            </a:r>
            <a:r>
              <a:rPr lang="en-US" dirty="0" smtClean="0"/>
              <a:t>Quiz</a:t>
            </a:r>
            <a:endParaRPr lang="en-US" dirty="0" smtClean="0"/>
          </a:p>
        </p:txBody>
      </p:sp>
      <p:sp>
        <p:nvSpPr>
          <p:cNvPr id="28675" name="Rectangle 3"/>
          <p:cNvSpPr>
            <a:spLocks noGrp="1" noChangeArrowheads="1"/>
          </p:cNvSpPr>
          <p:nvPr>
            <p:ph type="body" idx="1"/>
          </p:nvPr>
        </p:nvSpPr>
        <p:spPr>
          <a:xfrm>
            <a:off x="381000" y="1676400"/>
            <a:ext cx="8229600" cy="4411662"/>
          </a:xfrm>
        </p:spPr>
        <p:txBody>
          <a:bodyPr/>
          <a:lstStyle/>
          <a:p>
            <a:pPr eaLnBrk="1" hangingPunct="1"/>
            <a:r>
              <a:rPr lang="en-US" dirty="0" smtClean="0">
                <a:hlinkClick r:id="rId2"/>
              </a:rPr>
              <a:t>Newton's 3</a:t>
            </a:r>
            <a:r>
              <a:rPr lang="en-US" baseline="30000" dirty="0" smtClean="0">
                <a:hlinkClick r:id="rId2"/>
              </a:rPr>
              <a:t>rd</a:t>
            </a:r>
            <a:r>
              <a:rPr lang="en-US" dirty="0" smtClean="0">
                <a:hlinkClick r:id="rId2"/>
              </a:rPr>
              <a:t> Law</a:t>
            </a:r>
            <a:endParaRPr lang="en-US" dirty="0" smtClean="0"/>
          </a:p>
          <a:p>
            <a:pPr eaLnBrk="1" hangingPunct="1"/>
            <a:endParaRPr lang="en-US" dirty="0" smtClean="0"/>
          </a:p>
        </p:txBody>
      </p:sp>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Network">
  <a:themeElements>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Network</Template>
  <TotalTime>752</TotalTime>
  <Words>2260</Words>
  <Application>Microsoft Office PowerPoint</Application>
  <PresentationFormat>On-screen Show (4:3)</PresentationFormat>
  <Paragraphs>302</Paragraphs>
  <Slides>57</Slides>
  <Notes>10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57</vt:i4>
      </vt:variant>
    </vt:vector>
  </HeadingPairs>
  <TitlesOfParts>
    <vt:vector size="59" baseType="lpstr">
      <vt:lpstr>Network</vt:lpstr>
      <vt:lpstr>Chart</vt:lpstr>
      <vt:lpstr>Newton’s Laws Of Motion</vt:lpstr>
      <vt:lpstr>Newton’s 1st law</vt:lpstr>
      <vt:lpstr>Newton’s first law</vt:lpstr>
      <vt:lpstr>Newton’s first law</vt:lpstr>
      <vt:lpstr>Newton’s first law</vt:lpstr>
      <vt:lpstr>Newton’s first law</vt:lpstr>
      <vt:lpstr>Newton’s first law</vt:lpstr>
      <vt:lpstr>Newton’s first law</vt:lpstr>
      <vt:lpstr>Newton’s 1st and 2nd Laws of Motion</vt:lpstr>
      <vt:lpstr>When Do We See These Laws Into Action?</vt:lpstr>
      <vt:lpstr>Newton’s 1st Law Explained</vt:lpstr>
      <vt:lpstr>Newton’s 1st Law Explained Balanced Force </vt:lpstr>
      <vt:lpstr>Newton’s 1st Law Explained Unbalanced Force</vt:lpstr>
      <vt:lpstr>Determining “Balanced” or “Unbalanced” Forces</vt:lpstr>
      <vt:lpstr>Newton’s 1st Law Explained “Law of Inertia”</vt:lpstr>
      <vt:lpstr>Newton’s 1st Law Explained “Law of Inertia”</vt:lpstr>
      <vt:lpstr>Check For Understanding</vt:lpstr>
      <vt:lpstr>Newton’s 2nd Law Explained</vt:lpstr>
      <vt:lpstr>Newton’s 2nd Law Explained “Emphasis on Net Force”</vt:lpstr>
      <vt:lpstr>Acceleration</vt:lpstr>
      <vt:lpstr>An example</vt:lpstr>
      <vt:lpstr>An example</vt:lpstr>
      <vt:lpstr>Check Your Understanding</vt:lpstr>
      <vt:lpstr>Free-body diagrams</vt:lpstr>
      <vt:lpstr>Free-body diagrams</vt:lpstr>
      <vt:lpstr>Examples</vt:lpstr>
      <vt:lpstr>Examples</vt:lpstr>
      <vt:lpstr>Examples</vt:lpstr>
      <vt:lpstr>Examples</vt:lpstr>
      <vt:lpstr>Slide 30</vt:lpstr>
      <vt:lpstr>Slide 31</vt:lpstr>
      <vt:lpstr>Resolving vectors into components</vt:lpstr>
      <vt:lpstr>Resolving vectors into components</vt:lpstr>
      <vt:lpstr>Resolving vectors into components</vt:lpstr>
      <vt:lpstr>The cable car question - revisited</vt:lpstr>
      <vt:lpstr>Tension in the cables?</vt:lpstr>
      <vt:lpstr>Vertically 10 000 = 2 X T X sin10°</vt:lpstr>
      <vt:lpstr>Vertically 10 000/2xsin10° = ?</vt:lpstr>
      <vt:lpstr>T = 28 800 N</vt:lpstr>
      <vt:lpstr>What happens as the angle deceases?</vt:lpstr>
      <vt:lpstr>Resolving Forces</vt:lpstr>
      <vt:lpstr>Answer</vt:lpstr>
      <vt:lpstr>Slide 43</vt:lpstr>
      <vt:lpstr>Slide 44</vt:lpstr>
      <vt:lpstr>Determining the Resultant Force</vt:lpstr>
      <vt:lpstr>Solution</vt:lpstr>
      <vt:lpstr>Slide 47</vt:lpstr>
      <vt:lpstr>Slide 48</vt:lpstr>
      <vt:lpstr>Review Quiz </vt:lpstr>
      <vt:lpstr>Newton's 3rd Law</vt:lpstr>
      <vt:lpstr>Newton’s 3rd Law</vt:lpstr>
      <vt:lpstr>3rd Law</vt:lpstr>
      <vt:lpstr>Newton’s 3rd Law in Nature</vt:lpstr>
      <vt:lpstr>How do birds fly?</vt:lpstr>
      <vt:lpstr>3rd Law</vt:lpstr>
      <vt:lpstr>Newton's 3rd Law</vt:lpstr>
      <vt:lpstr>Review Quiz</vt:lpstr>
    </vt:vector>
  </TitlesOfParts>
  <Company>Department of Chemistry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joe</dc:creator>
  <cp:lastModifiedBy>Peel District School Board</cp:lastModifiedBy>
  <cp:revision>39</cp:revision>
  <dcterms:created xsi:type="dcterms:W3CDTF">2006-07-11T14:57:41Z</dcterms:created>
  <dcterms:modified xsi:type="dcterms:W3CDTF">2011-10-07T15:39:17Z</dcterms:modified>
</cp:coreProperties>
</file>