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handoutMasterIdLst>
    <p:handoutMasterId r:id="rId54"/>
  </p:handoutMasterIdLst>
  <p:sldIdLst>
    <p:sldId id="372" r:id="rId5"/>
    <p:sldId id="334" r:id="rId6"/>
    <p:sldId id="268" r:id="rId7"/>
    <p:sldId id="292" r:id="rId8"/>
    <p:sldId id="312" r:id="rId9"/>
    <p:sldId id="293" r:id="rId10"/>
    <p:sldId id="313" r:id="rId11"/>
    <p:sldId id="335" r:id="rId12"/>
    <p:sldId id="340" r:id="rId13"/>
    <p:sldId id="341" r:id="rId14"/>
    <p:sldId id="342" r:id="rId15"/>
    <p:sldId id="343" r:id="rId16"/>
    <p:sldId id="373" r:id="rId17"/>
    <p:sldId id="375" r:id="rId18"/>
    <p:sldId id="376" r:id="rId19"/>
    <p:sldId id="377" r:id="rId20"/>
    <p:sldId id="386" r:id="rId21"/>
    <p:sldId id="294" r:id="rId22"/>
    <p:sldId id="315" r:id="rId23"/>
    <p:sldId id="295" r:id="rId24"/>
    <p:sldId id="296" r:id="rId25"/>
    <p:sldId id="316" r:id="rId26"/>
    <p:sldId id="297" r:id="rId27"/>
    <p:sldId id="317" r:id="rId28"/>
    <p:sldId id="325" r:id="rId29"/>
    <p:sldId id="318" r:id="rId30"/>
    <p:sldId id="326" r:id="rId31"/>
    <p:sldId id="344" r:id="rId32"/>
    <p:sldId id="345" r:id="rId33"/>
    <p:sldId id="346" r:id="rId34"/>
    <p:sldId id="347" r:id="rId35"/>
    <p:sldId id="319" r:id="rId36"/>
    <p:sldId id="328" r:id="rId37"/>
    <p:sldId id="336" r:id="rId38"/>
    <p:sldId id="337" r:id="rId39"/>
    <p:sldId id="338" r:id="rId40"/>
    <p:sldId id="320" r:id="rId41"/>
    <p:sldId id="329" r:id="rId42"/>
    <p:sldId id="330" r:id="rId43"/>
    <p:sldId id="339" r:id="rId44"/>
    <p:sldId id="378" r:id="rId45"/>
    <p:sldId id="379" r:id="rId46"/>
    <p:sldId id="380" r:id="rId47"/>
    <p:sldId id="381" r:id="rId48"/>
    <p:sldId id="382" r:id="rId49"/>
    <p:sldId id="321" r:id="rId50"/>
    <p:sldId id="331" r:id="rId51"/>
    <p:sldId id="332" r:id="rId52"/>
    <p:sldId id="333" r:id="rId53"/>
  </p:sldIdLst>
  <p:sldSz cx="9144000" cy="6858000" type="screen4x3"/>
  <p:notesSz cx="9296400" cy="70104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66FF33"/>
    <a:srgbClr val="0000FF"/>
    <a:srgbClr val="FF0000"/>
    <a:srgbClr val="FF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11" autoAdjust="0"/>
    <p:restoredTop sz="90929"/>
  </p:normalViewPr>
  <p:slideViewPr>
    <p:cSldViewPr>
      <p:cViewPr varScale="1">
        <p:scale>
          <a:sx n="66" d="100"/>
          <a:sy n="66" d="100"/>
        </p:scale>
        <p:origin x="-154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873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290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265738" y="0"/>
            <a:ext cx="40290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11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657975"/>
            <a:ext cx="40290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11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265738" y="6657975"/>
            <a:ext cx="40290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 smtClean="0"/>
            </a:lvl1pPr>
          </a:lstStyle>
          <a:p>
            <a:pPr>
              <a:defRPr/>
            </a:pPr>
            <a:fld id="{CD8F06CA-3154-4154-92FE-5135D1752E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3B5DB155-5664-441D-B7DC-D1ED54E744CE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860AEB-421D-4769-A608-1F5CE7FCB6A7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pPr>
              <a:defRPr/>
            </a:pPr>
            <a:fld id="{65E984D4-4A4E-4268-84E0-E2AE588B9C61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BBB9C5-3B90-445C-9034-DC111B22FC8A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C0056A-954F-4C5E-A4AE-47E9D08624BF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FB0DDA-B042-4561-BB2B-0C98461B279C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8C574F-F2A2-441C-8A33-84DE071838C3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194484-D410-4E2B-8B27-19D6A8CDFF6F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pPr>
              <a:defRPr/>
            </a:pPr>
            <a:fld id="{FF5CDD28-C4A3-47F1-9295-33AB752F8C50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FEABBA-61EA-4492-BB99-CA9FCB2FDC3C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B2A61B-FFF4-4E72-B0C4-6675A072B609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8B30568A-735F-4E54-847F-84C068A198E8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MX" sz="6000" dirty="0" err="1"/>
              <a:t>Mechanics</a:t>
            </a:r>
            <a:endParaRPr lang="en-US" sz="6000" dirty="0"/>
          </a:p>
        </p:txBody>
      </p:sp>
      <p:sp>
        <p:nvSpPr>
          <p:cNvPr id="5123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s-MX" sz="3600" dirty="0" err="1"/>
              <a:t>Topic</a:t>
            </a:r>
            <a:r>
              <a:rPr lang="es-MX" sz="3600" dirty="0"/>
              <a:t> 2.1 </a:t>
            </a:r>
            <a:r>
              <a:rPr lang="es-MX" sz="3600" dirty="0" err="1"/>
              <a:t>Kinematics</a:t>
            </a:r>
            <a:endParaRPr lang="es-MX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 reminder</a:t>
            </a:r>
            <a:endParaRPr lang="en-GB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b="1" dirty="0" smtClean="0"/>
              <a:t>Average</a:t>
            </a:r>
            <a:r>
              <a:rPr lang="en-US" dirty="0" smtClean="0"/>
              <a:t> speed =   distance travelled</a:t>
            </a:r>
          </a:p>
          <a:p>
            <a:pPr eaLnBrk="1" hangingPunct="1">
              <a:buFontTx/>
              <a:buNone/>
            </a:pPr>
            <a:r>
              <a:rPr lang="en-US" dirty="0" smtClean="0"/>
              <a:t>			         time taken</a:t>
            </a:r>
          </a:p>
          <a:p>
            <a:pPr eaLnBrk="1" hangingPunct="1">
              <a:buFontTx/>
              <a:buNone/>
            </a:pPr>
            <a:endParaRPr lang="en-US" dirty="0" smtClean="0"/>
          </a:p>
          <a:p>
            <a:pPr eaLnBrk="1" hangingPunct="1">
              <a:buFontTx/>
              <a:buNone/>
            </a:pPr>
            <a:endParaRPr lang="en-GB" dirty="0" smtClean="0"/>
          </a:p>
        </p:txBody>
      </p:sp>
      <p:sp>
        <p:nvSpPr>
          <p:cNvPr id="4100" name="AutoShape 5"/>
          <p:cNvSpPr>
            <a:spLocks noChangeArrowheads="1"/>
          </p:cNvSpPr>
          <p:nvPr/>
        </p:nvSpPr>
        <p:spPr bwMode="auto">
          <a:xfrm>
            <a:off x="2209800" y="3276600"/>
            <a:ext cx="3581400" cy="27432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4101" name="Text Box 6"/>
          <p:cNvSpPr txBox="1">
            <a:spLocks noChangeArrowheads="1"/>
          </p:cNvSpPr>
          <p:nvPr/>
        </p:nvSpPr>
        <p:spPr bwMode="auto">
          <a:xfrm>
            <a:off x="3048000" y="5029200"/>
            <a:ext cx="609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800" dirty="0"/>
              <a:t>S</a:t>
            </a:r>
            <a:endParaRPr lang="en-GB" sz="4800" dirty="0"/>
          </a:p>
        </p:txBody>
      </p:sp>
      <p:sp>
        <p:nvSpPr>
          <p:cNvPr id="4102" name="Text Box 7"/>
          <p:cNvSpPr txBox="1">
            <a:spLocks noChangeArrowheads="1"/>
          </p:cNvSpPr>
          <p:nvPr/>
        </p:nvSpPr>
        <p:spPr bwMode="auto">
          <a:xfrm>
            <a:off x="4419600" y="4876800"/>
            <a:ext cx="7620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6000" dirty="0"/>
              <a:t>t</a:t>
            </a:r>
            <a:endParaRPr lang="en-GB" sz="6000" dirty="0"/>
          </a:p>
        </p:txBody>
      </p:sp>
      <p:sp>
        <p:nvSpPr>
          <p:cNvPr id="4103" name="Text Box 8"/>
          <p:cNvSpPr txBox="1">
            <a:spLocks noChangeArrowheads="1"/>
          </p:cNvSpPr>
          <p:nvPr/>
        </p:nvSpPr>
        <p:spPr bwMode="auto">
          <a:xfrm>
            <a:off x="3733800" y="3886200"/>
            <a:ext cx="6096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6000"/>
              <a:t>d</a:t>
            </a:r>
            <a:endParaRPr lang="en-GB" sz="6000"/>
          </a:p>
        </p:txBody>
      </p:sp>
      <p:sp>
        <p:nvSpPr>
          <p:cNvPr id="4104" name="Text Box 9"/>
          <p:cNvSpPr txBox="1">
            <a:spLocks noChangeArrowheads="1"/>
          </p:cNvSpPr>
          <p:nvPr/>
        </p:nvSpPr>
        <p:spPr bwMode="auto">
          <a:xfrm>
            <a:off x="3733800" y="5257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x</a:t>
            </a:r>
            <a:endParaRPr lang="en-GB"/>
          </a:p>
        </p:txBody>
      </p:sp>
      <p:sp>
        <p:nvSpPr>
          <p:cNvPr id="4105" name="Line 10"/>
          <p:cNvSpPr>
            <a:spLocks noChangeShapeType="1"/>
          </p:cNvSpPr>
          <p:nvPr/>
        </p:nvSpPr>
        <p:spPr bwMode="auto">
          <a:xfrm>
            <a:off x="3048000" y="4876800"/>
            <a:ext cx="1828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4106" name="Line 11"/>
          <p:cNvSpPr>
            <a:spLocks noChangeShapeType="1"/>
          </p:cNvSpPr>
          <p:nvPr/>
        </p:nvSpPr>
        <p:spPr bwMode="auto">
          <a:xfrm>
            <a:off x="2971800" y="1905000"/>
            <a:ext cx="2590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Distance against time graphs</a:t>
            </a:r>
            <a:endParaRPr lang="en-GB" smtClean="0"/>
          </a:p>
        </p:txBody>
      </p:sp>
      <p:sp>
        <p:nvSpPr>
          <p:cNvPr id="6148" name="Line 4"/>
          <p:cNvSpPr>
            <a:spLocks noChangeShapeType="1"/>
          </p:cNvSpPr>
          <p:nvPr/>
        </p:nvSpPr>
        <p:spPr bwMode="auto">
          <a:xfrm flipV="1">
            <a:off x="685800" y="1981200"/>
            <a:ext cx="0" cy="4114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6149" name="Line 5"/>
          <p:cNvSpPr>
            <a:spLocks noChangeShapeType="1"/>
          </p:cNvSpPr>
          <p:nvPr/>
        </p:nvSpPr>
        <p:spPr bwMode="auto">
          <a:xfrm flipV="1">
            <a:off x="685800" y="6096000"/>
            <a:ext cx="78486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762000" y="2514600"/>
            <a:ext cx="1295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position</a:t>
            </a:r>
            <a:endParaRPr lang="en-GB" dirty="0"/>
          </a:p>
        </p:txBody>
      </p:sp>
      <p:sp>
        <p:nvSpPr>
          <p:cNvPr id="6151" name="Text Box 7"/>
          <p:cNvSpPr txBox="1">
            <a:spLocks noChangeArrowheads="1"/>
          </p:cNvSpPr>
          <p:nvPr/>
        </p:nvSpPr>
        <p:spPr bwMode="auto">
          <a:xfrm>
            <a:off x="6858000" y="6248400"/>
            <a:ext cx="137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time</a:t>
            </a: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No movement?</a:t>
            </a:r>
            <a:endParaRPr lang="en-GB" smtClean="0"/>
          </a:p>
        </p:txBody>
      </p:sp>
      <p:sp>
        <p:nvSpPr>
          <p:cNvPr id="7172" name="Line 4"/>
          <p:cNvSpPr>
            <a:spLocks noChangeShapeType="1"/>
          </p:cNvSpPr>
          <p:nvPr/>
        </p:nvSpPr>
        <p:spPr bwMode="auto">
          <a:xfrm flipV="1">
            <a:off x="685800" y="1981200"/>
            <a:ext cx="0" cy="4114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7173" name="Line 5"/>
          <p:cNvSpPr>
            <a:spLocks noChangeShapeType="1"/>
          </p:cNvSpPr>
          <p:nvPr/>
        </p:nvSpPr>
        <p:spPr bwMode="auto">
          <a:xfrm flipV="1">
            <a:off x="685800" y="6096000"/>
            <a:ext cx="78486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6858000" y="6248400"/>
            <a:ext cx="137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time</a:t>
            </a:r>
            <a:endParaRPr lang="en-GB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762000" y="2514600"/>
            <a:ext cx="1295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position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No movement</a:t>
            </a:r>
            <a:endParaRPr lang="en-GB" smtClean="0"/>
          </a:p>
        </p:txBody>
      </p:sp>
      <p:sp>
        <p:nvSpPr>
          <p:cNvPr id="8196" name="Line 4"/>
          <p:cNvSpPr>
            <a:spLocks noChangeShapeType="1"/>
          </p:cNvSpPr>
          <p:nvPr/>
        </p:nvSpPr>
        <p:spPr bwMode="auto">
          <a:xfrm flipV="1">
            <a:off x="685800" y="1981200"/>
            <a:ext cx="0" cy="4114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8197" name="Line 5"/>
          <p:cNvSpPr>
            <a:spLocks noChangeShapeType="1"/>
          </p:cNvSpPr>
          <p:nvPr/>
        </p:nvSpPr>
        <p:spPr bwMode="auto">
          <a:xfrm flipV="1">
            <a:off x="685800" y="6096000"/>
            <a:ext cx="78486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6858000" y="6248400"/>
            <a:ext cx="137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time</a:t>
            </a:r>
            <a:endParaRPr lang="en-GB"/>
          </a:p>
        </p:txBody>
      </p:sp>
      <p:sp>
        <p:nvSpPr>
          <p:cNvPr id="8200" name="Line 8"/>
          <p:cNvSpPr>
            <a:spLocks noChangeShapeType="1"/>
          </p:cNvSpPr>
          <p:nvPr/>
        </p:nvSpPr>
        <p:spPr bwMode="auto">
          <a:xfrm>
            <a:off x="685800" y="6019800"/>
            <a:ext cx="7696200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762000" y="2514600"/>
            <a:ext cx="1295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position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Constant speed?</a:t>
            </a:r>
            <a:endParaRPr lang="en-GB" smtClean="0"/>
          </a:p>
        </p:txBody>
      </p:sp>
      <p:sp>
        <p:nvSpPr>
          <p:cNvPr id="9220" name="Line 4"/>
          <p:cNvSpPr>
            <a:spLocks noChangeShapeType="1"/>
          </p:cNvSpPr>
          <p:nvPr/>
        </p:nvSpPr>
        <p:spPr bwMode="auto">
          <a:xfrm flipV="1">
            <a:off x="685800" y="1981200"/>
            <a:ext cx="0" cy="4114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9221" name="Line 5"/>
          <p:cNvSpPr>
            <a:spLocks noChangeShapeType="1"/>
          </p:cNvSpPr>
          <p:nvPr/>
        </p:nvSpPr>
        <p:spPr bwMode="auto">
          <a:xfrm flipV="1">
            <a:off x="685800" y="6096000"/>
            <a:ext cx="78486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6858000" y="6248400"/>
            <a:ext cx="137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time</a:t>
            </a:r>
            <a:endParaRPr lang="en-GB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762000" y="2514600"/>
            <a:ext cx="1295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position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Constant speed</a:t>
            </a:r>
            <a:endParaRPr lang="en-GB" smtClean="0"/>
          </a:p>
        </p:txBody>
      </p:sp>
      <p:sp>
        <p:nvSpPr>
          <p:cNvPr id="10244" name="Line 4"/>
          <p:cNvSpPr>
            <a:spLocks noChangeShapeType="1"/>
          </p:cNvSpPr>
          <p:nvPr/>
        </p:nvSpPr>
        <p:spPr bwMode="auto">
          <a:xfrm flipV="1">
            <a:off x="685800" y="1981200"/>
            <a:ext cx="0" cy="4114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10245" name="Line 5"/>
          <p:cNvSpPr>
            <a:spLocks noChangeShapeType="1"/>
          </p:cNvSpPr>
          <p:nvPr/>
        </p:nvSpPr>
        <p:spPr bwMode="auto">
          <a:xfrm flipV="1">
            <a:off x="685800" y="6096000"/>
            <a:ext cx="78486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10247" name="Text Box 7"/>
          <p:cNvSpPr txBox="1">
            <a:spLocks noChangeArrowheads="1"/>
          </p:cNvSpPr>
          <p:nvPr/>
        </p:nvSpPr>
        <p:spPr bwMode="auto">
          <a:xfrm>
            <a:off x="6858000" y="6248400"/>
            <a:ext cx="137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time</a:t>
            </a:r>
            <a:endParaRPr lang="en-GB"/>
          </a:p>
        </p:txBody>
      </p:sp>
      <p:sp>
        <p:nvSpPr>
          <p:cNvPr id="10248" name="Line 8"/>
          <p:cNvSpPr>
            <a:spLocks noChangeShapeType="1"/>
          </p:cNvSpPr>
          <p:nvPr/>
        </p:nvSpPr>
        <p:spPr bwMode="auto">
          <a:xfrm flipV="1">
            <a:off x="685800" y="1981200"/>
            <a:ext cx="7772400" cy="411480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762000" y="2514600"/>
            <a:ext cx="1295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position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Constant speed</a:t>
            </a:r>
            <a:endParaRPr lang="en-GB" smtClean="0"/>
          </a:p>
        </p:txBody>
      </p:sp>
      <p:sp>
        <p:nvSpPr>
          <p:cNvPr id="11268" name="Line 4"/>
          <p:cNvSpPr>
            <a:spLocks noChangeShapeType="1"/>
          </p:cNvSpPr>
          <p:nvPr/>
        </p:nvSpPr>
        <p:spPr bwMode="auto">
          <a:xfrm flipV="1">
            <a:off x="685800" y="1981200"/>
            <a:ext cx="0" cy="4114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11269" name="Line 5"/>
          <p:cNvSpPr>
            <a:spLocks noChangeShapeType="1"/>
          </p:cNvSpPr>
          <p:nvPr/>
        </p:nvSpPr>
        <p:spPr bwMode="auto">
          <a:xfrm flipV="1">
            <a:off x="685800" y="6096000"/>
            <a:ext cx="78486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6858000" y="6248400"/>
            <a:ext cx="137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time</a:t>
            </a:r>
            <a:endParaRPr lang="en-GB"/>
          </a:p>
        </p:txBody>
      </p:sp>
      <p:sp>
        <p:nvSpPr>
          <p:cNvPr id="11272" name="Line 8"/>
          <p:cNvSpPr>
            <a:spLocks noChangeShapeType="1"/>
          </p:cNvSpPr>
          <p:nvPr/>
        </p:nvSpPr>
        <p:spPr bwMode="auto">
          <a:xfrm flipV="1">
            <a:off x="685800" y="1981200"/>
            <a:ext cx="7772400" cy="411480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11273" name="Text Box 9"/>
          <p:cNvSpPr txBox="1">
            <a:spLocks noChangeArrowheads="1"/>
          </p:cNvSpPr>
          <p:nvPr/>
        </p:nvSpPr>
        <p:spPr bwMode="auto">
          <a:xfrm>
            <a:off x="5410200" y="4038600"/>
            <a:ext cx="2819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The </a:t>
            </a:r>
            <a:r>
              <a:rPr lang="en-US">
                <a:solidFill>
                  <a:srgbClr val="0000FF"/>
                </a:solidFill>
              </a:rPr>
              <a:t>gradient</a:t>
            </a:r>
            <a:r>
              <a:rPr lang="en-US"/>
              <a:t> of this graph gives the speed</a:t>
            </a: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762000" y="2514600"/>
            <a:ext cx="1295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position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Constant speed</a:t>
            </a:r>
            <a:endParaRPr lang="en-GB" smtClean="0"/>
          </a:p>
        </p:txBody>
      </p:sp>
      <p:sp>
        <p:nvSpPr>
          <p:cNvPr id="12292" name="Line 4"/>
          <p:cNvSpPr>
            <a:spLocks noChangeShapeType="1"/>
          </p:cNvSpPr>
          <p:nvPr/>
        </p:nvSpPr>
        <p:spPr bwMode="auto">
          <a:xfrm flipV="1">
            <a:off x="685800" y="1981200"/>
            <a:ext cx="0" cy="4114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12293" name="Line 5"/>
          <p:cNvSpPr>
            <a:spLocks noChangeShapeType="1"/>
          </p:cNvSpPr>
          <p:nvPr/>
        </p:nvSpPr>
        <p:spPr bwMode="auto">
          <a:xfrm flipV="1">
            <a:off x="685800" y="6096000"/>
            <a:ext cx="78486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12295" name="Text Box 7"/>
          <p:cNvSpPr txBox="1">
            <a:spLocks noChangeArrowheads="1"/>
          </p:cNvSpPr>
          <p:nvPr/>
        </p:nvSpPr>
        <p:spPr bwMode="auto">
          <a:xfrm>
            <a:off x="6858000" y="6248400"/>
            <a:ext cx="137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time</a:t>
            </a:r>
            <a:endParaRPr lang="en-GB"/>
          </a:p>
        </p:txBody>
      </p:sp>
      <p:sp>
        <p:nvSpPr>
          <p:cNvPr id="12296" name="Line 8"/>
          <p:cNvSpPr>
            <a:spLocks noChangeShapeType="1"/>
          </p:cNvSpPr>
          <p:nvPr/>
        </p:nvSpPr>
        <p:spPr bwMode="auto">
          <a:xfrm flipV="1">
            <a:off x="685800" y="1981200"/>
            <a:ext cx="7772400" cy="411480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pic>
        <p:nvPicPr>
          <p:cNvPr id="12297" name="Picture 9" descr="dexterslaborator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9000" y="4876800"/>
            <a:ext cx="1011238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8" name="AutoShape 10"/>
          <p:cNvSpPr>
            <a:spLocks noChangeArrowheads="1"/>
          </p:cNvSpPr>
          <p:nvPr/>
        </p:nvSpPr>
        <p:spPr bwMode="auto">
          <a:xfrm>
            <a:off x="4267200" y="1752600"/>
            <a:ext cx="3352800" cy="2667000"/>
          </a:xfrm>
          <a:prstGeom prst="cloudCallout">
            <a:avLst>
              <a:gd name="adj1" fmla="val 41574"/>
              <a:gd name="adj2" fmla="val 67560"/>
            </a:avLst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/>
              <a:t>How would the graph look different for a faster constant speed?</a:t>
            </a:r>
            <a:endParaRPr lang="en-GB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762000" y="2514600"/>
            <a:ext cx="1295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position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Constant speed</a:t>
            </a:r>
            <a:endParaRPr lang="en-GB" smtClean="0"/>
          </a:p>
        </p:txBody>
      </p:sp>
      <p:sp>
        <p:nvSpPr>
          <p:cNvPr id="13316" name="Line 4"/>
          <p:cNvSpPr>
            <a:spLocks noChangeShapeType="1"/>
          </p:cNvSpPr>
          <p:nvPr/>
        </p:nvSpPr>
        <p:spPr bwMode="auto">
          <a:xfrm flipV="1">
            <a:off x="685800" y="1981200"/>
            <a:ext cx="0" cy="4114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13317" name="Line 5"/>
          <p:cNvSpPr>
            <a:spLocks noChangeShapeType="1"/>
          </p:cNvSpPr>
          <p:nvPr/>
        </p:nvSpPr>
        <p:spPr bwMode="auto">
          <a:xfrm flipV="1">
            <a:off x="685800" y="6096000"/>
            <a:ext cx="78486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6858000" y="6248400"/>
            <a:ext cx="137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time</a:t>
            </a:r>
            <a:endParaRPr lang="en-GB"/>
          </a:p>
        </p:txBody>
      </p:sp>
      <p:sp>
        <p:nvSpPr>
          <p:cNvPr id="13320" name="Line 8"/>
          <p:cNvSpPr>
            <a:spLocks noChangeShapeType="1"/>
          </p:cNvSpPr>
          <p:nvPr/>
        </p:nvSpPr>
        <p:spPr bwMode="auto">
          <a:xfrm flipV="1">
            <a:off x="685800" y="1981200"/>
            <a:ext cx="7772400" cy="411480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13321" name="Line 9"/>
          <p:cNvSpPr>
            <a:spLocks noChangeShapeType="1"/>
          </p:cNvSpPr>
          <p:nvPr/>
        </p:nvSpPr>
        <p:spPr bwMode="auto">
          <a:xfrm flipV="1">
            <a:off x="685800" y="914400"/>
            <a:ext cx="6477000" cy="5105400"/>
          </a:xfrm>
          <a:prstGeom prst="line">
            <a:avLst/>
          </a:prstGeom>
          <a:noFill/>
          <a:ln w="57150">
            <a:solidFill>
              <a:srgbClr val="66FF33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13322" name="Text Box 10"/>
          <p:cNvSpPr txBox="1">
            <a:spLocks noChangeArrowheads="1"/>
          </p:cNvSpPr>
          <p:nvPr/>
        </p:nvSpPr>
        <p:spPr bwMode="auto">
          <a:xfrm>
            <a:off x="7239000" y="609600"/>
            <a:ext cx="121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fast</a:t>
            </a:r>
            <a:endParaRPr lang="en-GB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762000" y="2514600"/>
            <a:ext cx="1295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position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Constant speed</a:t>
            </a:r>
            <a:endParaRPr lang="en-GB" smtClean="0"/>
          </a:p>
        </p:txBody>
      </p:sp>
      <p:sp>
        <p:nvSpPr>
          <p:cNvPr id="14340" name="Line 4"/>
          <p:cNvSpPr>
            <a:spLocks noChangeShapeType="1"/>
          </p:cNvSpPr>
          <p:nvPr/>
        </p:nvSpPr>
        <p:spPr bwMode="auto">
          <a:xfrm flipV="1">
            <a:off x="685800" y="1981200"/>
            <a:ext cx="0" cy="4114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14341" name="Line 5"/>
          <p:cNvSpPr>
            <a:spLocks noChangeShapeType="1"/>
          </p:cNvSpPr>
          <p:nvPr/>
        </p:nvSpPr>
        <p:spPr bwMode="auto">
          <a:xfrm flipV="1">
            <a:off x="685800" y="6096000"/>
            <a:ext cx="78486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14343" name="Text Box 7"/>
          <p:cNvSpPr txBox="1">
            <a:spLocks noChangeArrowheads="1"/>
          </p:cNvSpPr>
          <p:nvPr/>
        </p:nvSpPr>
        <p:spPr bwMode="auto">
          <a:xfrm>
            <a:off x="6858000" y="6248400"/>
            <a:ext cx="137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time</a:t>
            </a:r>
            <a:endParaRPr lang="en-GB"/>
          </a:p>
        </p:txBody>
      </p:sp>
      <p:sp>
        <p:nvSpPr>
          <p:cNvPr id="14344" name="Line 8"/>
          <p:cNvSpPr>
            <a:spLocks noChangeShapeType="1"/>
          </p:cNvSpPr>
          <p:nvPr/>
        </p:nvSpPr>
        <p:spPr bwMode="auto">
          <a:xfrm flipV="1">
            <a:off x="685800" y="1981200"/>
            <a:ext cx="7772400" cy="411480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14345" name="Line 9"/>
          <p:cNvSpPr>
            <a:spLocks noChangeShapeType="1"/>
          </p:cNvSpPr>
          <p:nvPr/>
        </p:nvSpPr>
        <p:spPr bwMode="auto">
          <a:xfrm flipV="1">
            <a:off x="685800" y="914400"/>
            <a:ext cx="6477000" cy="5105400"/>
          </a:xfrm>
          <a:prstGeom prst="line">
            <a:avLst/>
          </a:prstGeom>
          <a:noFill/>
          <a:ln w="57150">
            <a:solidFill>
              <a:srgbClr val="66FF33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14346" name="Text Box 10"/>
          <p:cNvSpPr txBox="1">
            <a:spLocks noChangeArrowheads="1"/>
          </p:cNvSpPr>
          <p:nvPr/>
        </p:nvSpPr>
        <p:spPr bwMode="auto">
          <a:xfrm>
            <a:off x="7239000" y="609600"/>
            <a:ext cx="121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fast</a:t>
            </a:r>
            <a:endParaRPr lang="en-GB"/>
          </a:p>
        </p:txBody>
      </p:sp>
      <p:pic>
        <p:nvPicPr>
          <p:cNvPr id="14347" name="Picture 11" descr="dexterslaborator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9000" y="4876800"/>
            <a:ext cx="1011238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8" name="AutoShape 12"/>
          <p:cNvSpPr>
            <a:spLocks noChangeArrowheads="1"/>
          </p:cNvSpPr>
          <p:nvPr/>
        </p:nvSpPr>
        <p:spPr bwMode="auto">
          <a:xfrm>
            <a:off x="4267200" y="1752600"/>
            <a:ext cx="3352800" cy="2667000"/>
          </a:xfrm>
          <a:prstGeom prst="cloudCallout">
            <a:avLst>
              <a:gd name="adj1" fmla="val 41574"/>
              <a:gd name="adj2" fmla="val 67560"/>
            </a:avLst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/>
              <a:t>How would the graph look different for a slower constant speed?</a:t>
            </a:r>
            <a:endParaRPr lang="en-GB"/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762000" y="2514600"/>
            <a:ext cx="1295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position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Constant speed</a:t>
            </a:r>
            <a:endParaRPr lang="en-GB" smtClean="0"/>
          </a:p>
        </p:txBody>
      </p:sp>
      <p:sp>
        <p:nvSpPr>
          <p:cNvPr id="15364" name="Line 4"/>
          <p:cNvSpPr>
            <a:spLocks noChangeShapeType="1"/>
          </p:cNvSpPr>
          <p:nvPr/>
        </p:nvSpPr>
        <p:spPr bwMode="auto">
          <a:xfrm flipV="1">
            <a:off x="685800" y="1981200"/>
            <a:ext cx="0" cy="4114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15365" name="Line 5"/>
          <p:cNvSpPr>
            <a:spLocks noChangeShapeType="1"/>
          </p:cNvSpPr>
          <p:nvPr/>
        </p:nvSpPr>
        <p:spPr bwMode="auto">
          <a:xfrm flipV="1">
            <a:off x="685800" y="6096000"/>
            <a:ext cx="78486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15367" name="Text Box 7"/>
          <p:cNvSpPr txBox="1">
            <a:spLocks noChangeArrowheads="1"/>
          </p:cNvSpPr>
          <p:nvPr/>
        </p:nvSpPr>
        <p:spPr bwMode="auto">
          <a:xfrm>
            <a:off x="6858000" y="6248400"/>
            <a:ext cx="137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time</a:t>
            </a:r>
            <a:endParaRPr lang="en-GB"/>
          </a:p>
        </p:txBody>
      </p:sp>
      <p:sp>
        <p:nvSpPr>
          <p:cNvPr id="15368" name="Line 8"/>
          <p:cNvSpPr>
            <a:spLocks noChangeShapeType="1"/>
          </p:cNvSpPr>
          <p:nvPr/>
        </p:nvSpPr>
        <p:spPr bwMode="auto">
          <a:xfrm flipV="1">
            <a:off x="685800" y="1981200"/>
            <a:ext cx="7772400" cy="411480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15369" name="Line 9"/>
          <p:cNvSpPr>
            <a:spLocks noChangeShapeType="1"/>
          </p:cNvSpPr>
          <p:nvPr/>
        </p:nvSpPr>
        <p:spPr bwMode="auto">
          <a:xfrm flipV="1">
            <a:off x="685800" y="914400"/>
            <a:ext cx="6477000" cy="5105400"/>
          </a:xfrm>
          <a:prstGeom prst="line">
            <a:avLst/>
          </a:prstGeom>
          <a:noFill/>
          <a:ln w="57150">
            <a:solidFill>
              <a:srgbClr val="66FF33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15370" name="Line 10"/>
          <p:cNvSpPr>
            <a:spLocks noChangeShapeType="1"/>
          </p:cNvSpPr>
          <p:nvPr/>
        </p:nvSpPr>
        <p:spPr bwMode="auto">
          <a:xfrm flipV="1">
            <a:off x="685800" y="4191000"/>
            <a:ext cx="7772400" cy="1828800"/>
          </a:xfrm>
          <a:prstGeom prst="line">
            <a:avLst/>
          </a:prstGeom>
          <a:noFill/>
          <a:ln w="57150">
            <a:solidFill>
              <a:srgbClr val="66FF33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15371" name="Text Box 11"/>
          <p:cNvSpPr txBox="1">
            <a:spLocks noChangeArrowheads="1"/>
          </p:cNvSpPr>
          <p:nvPr/>
        </p:nvSpPr>
        <p:spPr bwMode="auto">
          <a:xfrm>
            <a:off x="7239000" y="609600"/>
            <a:ext cx="121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fast</a:t>
            </a:r>
            <a:endParaRPr lang="en-GB"/>
          </a:p>
        </p:txBody>
      </p:sp>
      <p:sp>
        <p:nvSpPr>
          <p:cNvPr id="15372" name="Text Box 12"/>
          <p:cNvSpPr txBox="1">
            <a:spLocks noChangeArrowheads="1"/>
          </p:cNvSpPr>
          <p:nvPr/>
        </p:nvSpPr>
        <p:spPr bwMode="auto">
          <a:xfrm>
            <a:off x="7924800" y="4343400"/>
            <a:ext cx="121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slow</a:t>
            </a:r>
            <a:endParaRPr lang="en-GB"/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762000" y="2514600"/>
            <a:ext cx="1295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position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Kinematic Concepts</a:t>
            </a:r>
            <a:endParaRPr lang="en-US"/>
          </a:p>
        </p:txBody>
      </p:sp>
      <p:sp>
        <p:nvSpPr>
          <p:cNvPr id="614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s-MX" sz="3600" dirty="0" err="1"/>
              <a:t>Displacement</a:t>
            </a:r>
            <a:endParaRPr lang="es-MX" sz="3600" dirty="0"/>
          </a:p>
          <a:p>
            <a:r>
              <a:rPr lang="es-MX" sz="2800" dirty="0" err="1"/>
              <a:t>Is</a:t>
            </a:r>
            <a:r>
              <a:rPr lang="es-MX" sz="2800" dirty="0"/>
              <a:t> </a:t>
            </a:r>
            <a:r>
              <a:rPr lang="es-MX" sz="2800" dirty="0" smtClean="0"/>
              <a:t>a </a:t>
            </a:r>
            <a:r>
              <a:rPr lang="es-MX" sz="2800" dirty="0" err="1" smtClean="0"/>
              <a:t>change</a:t>
            </a:r>
            <a:r>
              <a:rPr lang="es-MX" sz="2800" dirty="0" smtClean="0"/>
              <a:t> in </a:t>
            </a:r>
            <a:r>
              <a:rPr lang="es-MX" sz="2800" dirty="0" smtClean="0"/>
              <a:t>position</a:t>
            </a:r>
            <a:endParaRPr lang="es-MX" sz="2800" dirty="0"/>
          </a:p>
          <a:p>
            <a:r>
              <a:rPr lang="es-MX" sz="2800" dirty="0" err="1"/>
              <a:t>It</a:t>
            </a:r>
            <a:r>
              <a:rPr lang="es-MX" sz="2800" dirty="0"/>
              <a:t> </a:t>
            </a:r>
            <a:r>
              <a:rPr lang="es-MX" sz="2800" dirty="0" err="1"/>
              <a:t>tells</a:t>
            </a:r>
            <a:r>
              <a:rPr lang="es-MX" sz="2800" dirty="0"/>
              <a:t> </a:t>
            </a:r>
            <a:r>
              <a:rPr lang="es-MX" sz="2800" dirty="0" err="1"/>
              <a:t>us</a:t>
            </a:r>
            <a:r>
              <a:rPr lang="es-MX" sz="2800" dirty="0"/>
              <a:t> </a:t>
            </a:r>
            <a:r>
              <a:rPr lang="es-MX" sz="2800" dirty="0" err="1"/>
              <a:t>not</a:t>
            </a:r>
            <a:r>
              <a:rPr lang="es-MX" sz="2800" dirty="0"/>
              <a:t> </a:t>
            </a:r>
            <a:r>
              <a:rPr lang="es-MX" sz="2800" dirty="0" err="1"/>
              <a:t>only</a:t>
            </a:r>
            <a:r>
              <a:rPr lang="es-MX" sz="2800" dirty="0"/>
              <a:t> </a:t>
            </a:r>
            <a:r>
              <a:rPr lang="es-MX" sz="2800" dirty="0" err="1"/>
              <a:t>the</a:t>
            </a:r>
            <a:r>
              <a:rPr lang="es-MX" sz="2800" dirty="0"/>
              <a:t> </a:t>
            </a:r>
            <a:r>
              <a:rPr lang="es-MX" sz="2800" dirty="0" err="1"/>
              <a:t>distance</a:t>
            </a:r>
            <a:r>
              <a:rPr lang="es-MX" sz="2800" dirty="0"/>
              <a:t> of </a:t>
            </a:r>
            <a:r>
              <a:rPr lang="es-MX" sz="2800" dirty="0" err="1"/>
              <a:t>the</a:t>
            </a:r>
            <a:r>
              <a:rPr lang="es-MX" sz="2800" dirty="0"/>
              <a:t> </a:t>
            </a:r>
            <a:r>
              <a:rPr lang="es-MX" sz="2800" dirty="0" err="1"/>
              <a:t>object</a:t>
            </a:r>
            <a:r>
              <a:rPr lang="es-MX" sz="2800" dirty="0"/>
              <a:t> </a:t>
            </a:r>
            <a:r>
              <a:rPr lang="es-MX" sz="2800" dirty="0" err="1"/>
              <a:t>from</a:t>
            </a:r>
            <a:r>
              <a:rPr lang="es-MX" sz="2800" dirty="0"/>
              <a:t> a particular </a:t>
            </a:r>
            <a:r>
              <a:rPr lang="es-MX" sz="2800" dirty="0" err="1"/>
              <a:t>reference</a:t>
            </a:r>
            <a:r>
              <a:rPr lang="es-MX" sz="2800" dirty="0"/>
              <a:t> </a:t>
            </a:r>
            <a:r>
              <a:rPr lang="es-MX" sz="2800" dirty="0" err="1"/>
              <a:t>point</a:t>
            </a:r>
            <a:r>
              <a:rPr lang="es-MX" sz="2800" dirty="0"/>
              <a:t> </a:t>
            </a:r>
            <a:r>
              <a:rPr lang="es-MX" sz="2800" dirty="0" err="1"/>
              <a:t>but</a:t>
            </a:r>
            <a:r>
              <a:rPr lang="es-MX" sz="2800" dirty="0"/>
              <a:t> </a:t>
            </a:r>
            <a:r>
              <a:rPr lang="es-MX" sz="2800" dirty="0" err="1"/>
              <a:t>also</a:t>
            </a:r>
            <a:r>
              <a:rPr lang="es-MX" sz="2800" dirty="0"/>
              <a:t> </a:t>
            </a:r>
            <a:r>
              <a:rPr lang="es-MX" sz="2800" dirty="0" err="1"/>
              <a:t>the</a:t>
            </a:r>
            <a:r>
              <a:rPr lang="es-MX" sz="2800" dirty="0"/>
              <a:t> </a:t>
            </a:r>
            <a:r>
              <a:rPr lang="es-MX" sz="2800" dirty="0" err="1"/>
              <a:t>direction</a:t>
            </a:r>
            <a:r>
              <a:rPr lang="es-MX" sz="2800" dirty="0"/>
              <a:t> </a:t>
            </a:r>
            <a:r>
              <a:rPr lang="es-MX" sz="2800" dirty="0" err="1"/>
              <a:t>from</a:t>
            </a:r>
            <a:r>
              <a:rPr lang="es-MX" sz="2800" dirty="0"/>
              <a:t> </a:t>
            </a:r>
            <a:r>
              <a:rPr lang="es-MX" sz="2800" dirty="0" err="1"/>
              <a:t>that</a:t>
            </a:r>
            <a:r>
              <a:rPr lang="es-MX" sz="2800" dirty="0"/>
              <a:t> </a:t>
            </a:r>
            <a:r>
              <a:rPr lang="es-MX" sz="2800" dirty="0" err="1"/>
              <a:t>reference</a:t>
            </a:r>
            <a:r>
              <a:rPr lang="es-MX" sz="2800" dirty="0"/>
              <a:t> </a:t>
            </a:r>
            <a:r>
              <a:rPr lang="es-MX" sz="2800" dirty="0" err="1"/>
              <a:t>point</a:t>
            </a:r>
            <a:endParaRPr lang="es-MX" sz="2800" dirty="0"/>
          </a:p>
          <a:p>
            <a:r>
              <a:rPr lang="es-MX" sz="2800" dirty="0" err="1"/>
              <a:t>It</a:t>
            </a:r>
            <a:r>
              <a:rPr lang="es-MX" sz="2800" dirty="0"/>
              <a:t> </a:t>
            </a:r>
            <a:r>
              <a:rPr lang="es-MX" sz="2800" dirty="0" err="1"/>
              <a:t>is</a:t>
            </a:r>
            <a:r>
              <a:rPr lang="es-MX" sz="2800" dirty="0"/>
              <a:t> a vector </a:t>
            </a:r>
            <a:r>
              <a:rPr lang="es-MX" sz="2800" dirty="0" err="1"/>
              <a:t>quantity</a:t>
            </a:r>
            <a:endParaRPr lang="es-MX" sz="2800" dirty="0"/>
          </a:p>
          <a:p>
            <a:r>
              <a:rPr lang="es-MX" sz="2800" dirty="0"/>
              <a:t>In </a:t>
            </a:r>
            <a:r>
              <a:rPr lang="es-MX" sz="2800" dirty="0" err="1"/>
              <a:t>many</a:t>
            </a:r>
            <a:r>
              <a:rPr lang="es-MX" sz="2800" dirty="0"/>
              <a:t> </a:t>
            </a:r>
            <a:r>
              <a:rPr lang="es-MX" sz="2800" dirty="0" err="1"/>
              <a:t>situations</a:t>
            </a:r>
            <a:r>
              <a:rPr lang="es-MX" sz="2800" dirty="0"/>
              <a:t> </a:t>
            </a:r>
            <a:r>
              <a:rPr lang="es-MX" sz="2800" dirty="0" err="1"/>
              <a:t>it</a:t>
            </a:r>
            <a:r>
              <a:rPr lang="es-MX" sz="2800" dirty="0"/>
              <a:t> </a:t>
            </a:r>
            <a:r>
              <a:rPr lang="es-MX" sz="2800" dirty="0" err="1"/>
              <a:t>is</a:t>
            </a:r>
            <a:r>
              <a:rPr lang="es-MX" sz="2800" dirty="0"/>
              <a:t> </a:t>
            </a:r>
            <a:r>
              <a:rPr lang="es-MX" sz="2800" dirty="0" err="1"/>
              <a:t>measured</a:t>
            </a:r>
            <a:r>
              <a:rPr lang="es-MX" sz="2800" dirty="0"/>
              <a:t> </a:t>
            </a:r>
            <a:r>
              <a:rPr lang="es-MX" sz="2800" dirty="0" err="1"/>
              <a:t>from</a:t>
            </a:r>
            <a:r>
              <a:rPr lang="es-MX" sz="2800" dirty="0"/>
              <a:t> </a:t>
            </a:r>
            <a:r>
              <a:rPr lang="es-MX" sz="2800" dirty="0" err="1"/>
              <a:t>the</a:t>
            </a:r>
            <a:r>
              <a:rPr lang="es-MX" sz="2800" dirty="0"/>
              <a:t> </a:t>
            </a:r>
            <a:r>
              <a:rPr lang="es-MX" sz="2800" dirty="0" err="1"/>
              <a:t>origin</a:t>
            </a:r>
            <a:r>
              <a:rPr lang="es-MX" sz="2800" dirty="0"/>
              <a:t> of a </a:t>
            </a:r>
            <a:r>
              <a:rPr lang="es-MX" sz="2800" dirty="0" err="1"/>
              <a:t>Cartesian</a:t>
            </a:r>
            <a:r>
              <a:rPr lang="es-MX" sz="2800" dirty="0"/>
              <a:t> </a:t>
            </a:r>
            <a:r>
              <a:rPr lang="es-MX" sz="2800" dirty="0" err="1"/>
              <a:t>co-ordinate</a:t>
            </a:r>
            <a:r>
              <a:rPr lang="es-MX" sz="2800" dirty="0"/>
              <a:t> </a:t>
            </a:r>
            <a:r>
              <a:rPr lang="es-MX" sz="2800" dirty="0" err="1"/>
              <a:t>system</a:t>
            </a:r>
            <a:endParaRPr lang="es-MX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Kinematic Concepts</a:t>
            </a:r>
          </a:p>
        </p:txBody>
      </p:sp>
      <p:sp>
        <p:nvSpPr>
          <p:cNvPr id="819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s-MX" sz="4400" dirty="0" err="1"/>
              <a:t>Velocity</a:t>
            </a:r>
            <a:endParaRPr lang="es-MX" sz="4400" dirty="0"/>
          </a:p>
          <a:p>
            <a:r>
              <a:rPr lang="es-MX" sz="3200" dirty="0" err="1"/>
              <a:t>Is</a:t>
            </a:r>
            <a:r>
              <a:rPr lang="es-MX" sz="3200" dirty="0"/>
              <a:t> </a:t>
            </a:r>
            <a:r>
              <a:rPr lang="es-MX" sz="3200" dirty="0" err="1"/>
              <a:t>the</a:t>
            </a:r>
            <a:r>
              <a:rPr lang="es-MX" sz="3200" dirty="0"/>
              <a:t> </a:t>
            </a:r>
            <a:r>
              <a:rPr lang="es-MX" sz="3200" dirty="0" err="1"/>
              <a:t>rate</a:t>
            </a:r>
            <a:r>
              <a:rPr lang="es-MX" sz="3200" dirty="0"/>
              <a:t> of </a:t>
            </a:r>
            <a:r>
              <a:rPr lang="es-MX" sz="3200" dirty="0" err="1"/>
              <a:t>change</a:t>
            </a:r>
            <a:r>
              <a:rPr lang="es-MX" sz="3200" dirty="0"/>
              <a:t> of </a:t>
            </a:r>
            <a:r>
              <a:rPr lang="es-MX" sz="3200" dirty="0" smtClean="0"/>
              <a:t>position</a:t>
            </a:r>
            <a:endParaRPr lang="es-MX" sz="3200" dirty="0"/>
          </a:p>
          <a:p>
            <a:r>
              <a:rPr lang="es-MX" sz="3200" dirty="0" err="1"/>
              <a:t>Is</a:t>
            </a:r>
            <a:r>
              <a:rPr lang="es-MX" sz="3200" dirty="0"/>
              <a:t> a </a:t>
            </a:r>
            <a:r>
              <a:rPr lang="es-MX" sz="3200" dirty="0" err="1"/>
              <a:t>measured</a:t>
            </a:r>
            <a:r>
              <a:rPr lang="es-MX" sz="3200" dirty="0"/>
              <a:t> </a:t>
            </a:r>
            <a:r>
              <a:rPr lang="es-MX" sz="3200" dirty="0" err="1"/>
              <a:t>speed</a:t>
            </a:r>
            <a:r>
              <a:rPr lang="es-MX" sz="3200" dirty="0"/>
              <a:t> </a:t>
            </a:r>
            <a:r>
              <a:rPr lang="es-MX" sz="3200" i="1" dirty="0"/>
              <a:t>in a </a:t>
            </a:r>
            <a:r>
              <a:rPr lang="es-MX" sz="3200" i="1" dirty="0" err="1"/>
              <a:t>given</a:t>
            </a:r>
            <a:r>
              <a:rPr lang="es-MX" sz="3200" i="1" dirty="0"/>
              <a:t> </a:t>
            </a:r>
            <a:r>
              <a:rPr lang="es-MX" sz="3200" i="1" dirty="0" err="1"/>
              <a:t>direction</a:t>
            </a:r>
            <a:endParaRPr lang="es-MX" sz="3200" i="1" dirty="0"/>
          </a:p>
          <a:p>
            <a:r>
              <a:rPr lang="es-MX" sz="3200" dirty="0" err="1"/>
              <a:t>It</a:t>
            </a:r>
            <a:r>
              <a:rPr lang="es-MX" sz="3200" dirty="0"/>
              <a:t> </a:t>
            </a:r>
            <a:r>
              <a:rPr lang="es-MX" sz="3200" dirty="0" err="1"/>
              <a:t>tells</a:t>
            </a:r>
            <a:r>
              <a:rPr lang="es-MX" sz="3200" dirty="0"/>
              <a:t> </a:t>
            </a:r>
            <a:r>
              <a:rPr lang="es-MX" sz="3200" dirty="0" err="1"/>
              <a:t>us</a:t>
            </a:r>
            <a:r>
              <a:rPr lang="es-MX" sz="3200" dirty="0"/>
              <a:t> </a:t>
            </a:r>
            <a:r>
              <a:rPr lang="es-MX" sz="3200" dirty="0" err="1"/>
              <a:t>not</a:t>
            </a:r>
            <a:r>
              <a:rPr lang="es-MX" sz="3200" dirty="0"/>
              <a:t> </a:t>
            </a:r>
            <a:r>
              <a:rPr lang="es-MX" sz="3200" dirty="0" err="1"/>
              <a:t>only</a:t>
            </a:r>
            <a:r>
              <a:rPr lang="es-MX" sz="3200" dirty="0"/>
              <a:t> </a:t>
            </a:r>
            <a:r>
              <a:rPr lang="es-MX" sz="3200" dirty="0" err="1"/>
              <a:t>the</a:t>
            </a:r>
            <a:r>
              <a:rPr lang="es-MX" sz="3200" dirty="0"/>
              <a:t> </a:t>
            </a:r>
            <a:r>
              <a:rPr lang="es-MX" sz="3200" dirty="0" err="1"/>
              <a:t>speed</a:t>
            </a:r>
            <a:r>
              <a:rPr lang="es-MX" sz="3200" dirty="0"/>
              <a:t> of </a:t>
            </a:r>
            <a:r>
              <a:rPr lang="es-MX" sz="3200" dirty="0" err="1"/>
              <a:t>the</a:t>
            </a:r>
            <a:r>
              <a:rPr lang="es-MX" sz="3200" dirty="0"/>
              <a:t> </a:t>
            </a:r>
            <a:r>
              <a:rPr lang="es-MX" sz="3200" dirty="0" err="1"/>
              <a:t>object</a:t>
            </a:r>
            <a:r>
              <a:rPr lang="es-MX" sz="3200" dirty="0"/>
              <a:t> </a:t>
            </a:r>
            <a:r>
              <a:rPr lang="es-MX" sz="3200" dirty="0" err="1"/>
              <a:t>but</a:t>
            </a:r>
            <a:r>
              <a:rPr lang="es-MX" sz="3200" dirty="0"/>
              <a:t> </a:t>
            </a:r>
            <a:r>
              <a:rPr lang="es-MX" sz="3200" dirty="0" err="1"/>
              <a:t>also</a:t>
            </a:r>
            <a:r>
              <a:rPr lang="es-MX" sz="3200" dirty="0"/>
              <a:t> </a:t>
            </a:r>
            <a:r>
              <a:rPr lang="es-MX" sz="3200" dirty="0" err="1"/>
              <a:t>the</a:t>
            </a:r>
            <a:r>
              <a:rPr lang="es-MX" sz="3200" dirty="0"/>
              <a:t> </a:t>
            </a:r>
            <a:r>
              <a:rPr lang="es-MX" sz="3200" dirty="0" err="1"/>
              <a:t>direction</a:t>
            </a:r>
            <a:endParaRPr lang="es-MX" sz="3200" dirty="0"/>
          </a:p>
          <a:p>
            <a:r>
              <a:rPr lang="es-MX" sz="3200" dirty="0" err="1"/>
              <a:t>It</a:t>
            </a:r>
            <a:r>
              <a:rPr lang="es-MX" sz="3200" dirty="0"/>
              <a:t> </a:t>
            </a:r>
            <a:r>
              <a:rPr lang="es-MX" sz="3200" dirty="0" err="1"/>
              <a:t>is</a:t>
            </a:r>
            <a:r>
              <a:rPr lang="es-MX" sz="3200" dirty="0"/>
              <a:t> a vector </a:t>
            </a:r>
            <a:r>
              <a:rPr lang="es-MX" sz="3200" dirty="0" err="1"/>
              <a:t>quantity</a:t>
            </a:r>
            <a:endParaRPr lang="es-MX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err="1"/>
              <a:t>Average</a:t>
            </a:r>
            <a:r>
              <a:rPr lang="es-MX" dirty="0"/>
              <a:t> </a:t>
            </a:r>
            <a:r>
              <a:rPr lang="es-MX" dirty="0" err="1"/>
              <a:t>Velocity</a:t>
            </a:r>
            <a:endParaRPr lang="es-MX" dirty="0"/>
          </a:p>
        </p:txBody>
      </p:sp>
      <p:sp>
        <p:nvSpPr>
          <p:cNvPr id="9219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endParaRPr lang="es-MX" sz="3200" dirty="0" smtClean="0"/>
          </a:p>
          <a:p>
            <a:pPr>
              <a:lnSpc>
                <a:spcPct val="90000"/>
              </a:lnSpc>
            </a:pPr>
            <a:r>
              <a:rPr lang="es-MX" sz="3200" dirty="0" err="1" smtClean="0"/>
              <a:t>Defined</a:t>
            </a:r>
            <a:r>
              <a:rPr lang="es-MX" sz="3200" dirty="0" smtClean="0"/>
              <a:t> </a:t>
            </a:r>
            <a:r>
              <a:rPr lang="es-MX" sz="3200" dirty="0"/>
              <a:t>as </a:t>
            </a:r>
            <a:r>
              <a:rPr lang="es-MX" sz="3200" dirty="0" err="1"/>
              <a:t>the</a:t>
            </a:r>
            <a:r>
              <a:rPr lang="es-MX" sz="3200" dirty="0"/>
              <a:t> total </a:t>
            </a:r>
            <a:r>
              <a:rPr lang="es-MX" sz="3200" dirty="0" err="1"/>
              <a:t>displacement</a:t>
            </a:r>
            <a:r>
              <a:rPr lang="es-MX" sz="3200" dirty="0"/>
              <a:t> (s) of </a:t>
            </a:r>
            <a:r>
              <a:rPr lang="es-MX" sz="3200" dirty="0" err="1"/>
              <a:t>the</a:t>
            </a:r>
            <a:r>
              <a:rPr lang="es-MX" sz="3200" dirty="0"/>
              <a:t> </a:t>
            </a:r>
            <a:r>
              <a:rPr lang="es-MX" sz="3200" dirty="0" err="1"/>
              <a:t>object</a:t>
            </a:r>
            <a:r>
              <a:rPr lang="es-MX" sz="3200" dirty="0"/>
              <a:t> in </a:t>
            </a:r>
            <a:r>
              <a:rPr lang="es-MX" sz="3200" dirty="0" err="1"/>
              <a:t>the</a:t>
            </a:r>
            <a:r>
              <a:rPr lang="es-MX" sz="3200" dirty="0"/>
              <a:t> total time (t)</a:t>
            </a:r>
          </a:p>
          <a:p>
            <a:pPr>
              <a:lnSpc>
                <a:spcPct val="90000"/>
              </a:lnSpc>
            </a:pPr>
            <a:r>
              <a:rPr lang="es-MX" sz="3200" dirty="0" err="1"/>
              <a:t>Velocity</a:t>
            </a:r>
            <a:r>
              <a:rPr lang="es-MX" sz="3200" dirty="0"/>
              <a:t> (</a:t>
            </a:r>
            <a:r>
              <a:rPr lang="es-MX" sz="3200" dirty="0" err="1"/>
              <a:t>v</a:t>
            </a:r>
            <a:r>
              <a:rPr lang="es-MX" sz="3200" baseline="-25000" dirty="0" err="1"/>
              <a:t>av</a:t>
            </a:r>
            <a:r>
              <a:rPr lang="es-MX" sz="3200" dirty="0"/>
              <a:t>) = </a:t>
            </a:r>
            <a:r>
              <a:rPr lang="es-MX" sz="3200" dirty="0" smtClean="0"/>
              <a:t>   </a:t>
            </a:r>
            <a:r>
              <a:rPr lang="es-MX" sz="3200" u="sng" dirty="0" smtClean="0"/>
              <a:t>total </a:t>
            </a:r>
            <a:r>
              <a:rPr lang="es-MX" sz="3200" u="sng" dirty="0" err="1"/>
              <a:t>displacement</a:t>
            </a:r>
            <a:r>
              <a:rPr lang="es-MX" sz="3200" u="sng" dirty="0"/>
              <a:t> (s)</a:t>
            </a:r>
            <a:r>
              <a:rPr lang="es-MX" sz="3200" dirty="0"/>
              <a:t>					</a:t>
            </a:r>
            <a:r>
              <a:rPr lang="es-MX" sz="3200" dirty="0" smtClean="0"/>
              <a:t>	total </a:t>
            </a:r>
            <a:r>
              <a:rPr lang="es-MX" sz="3200" dirty="0"/>
              <a:t>time (t)</a:t>
            </a:r>
          </a:p>
          <a:p>
            <a:pPr>
              <a:lnSpc>
                <a:spcPct val="90000"/>
              </a:lnSpc>
            </a:pPr>
            <a:r>
              <a:rPr lang="es-MX" sz="3200" dirty="0" err="1"/>
              <a:t>v</a:t>
            </a:r>
            <a:r>
              <a:rPr lang="es-MX" sz="3200" baseline="-25000" dirty="0" err="1"/>
              <a:t>av</a:t>
            </a:r>
            <a:r>
              <a:rPr lang="es-MX" sz="3200" baseline="-25000" dirty="0"/>
              <a:t> </a:t>
            </a:r>
            <a:r>
              <a:rPr lang="es-MX" sz="3200" dirty="0"/>
              <a:t> = </a:t>
            </a:r>
            <a:r>
              <a:rPr lang="es-MX" sz="3200" u="sng" dirty="0">
                <a:sym typeface="Symbol" pitchFamily="18" charset="2"/>
              </a:rPr>
              <a:t></a:t>
            </a:r>
            <a:r>
              <a:rPr lang="es-MX" sz="3200" u="sng" dirty="0"/>
              <a:t>s</a:t>
            </a:r>
            <a:r>
              <a:rPr lang="es-MX" sz="3200" dirty="0"/>
              <a:t>							    </a:t>
            </a:r>
            <a:r>
              <a:rPr lang="es-MX" sz="3200" dirty="0" smtClean="0"/>
              <a:t>	  </a:t>
            </a:r>
            <a:r>
              <a:rPr lang="es-MX" sz="3200" dirty="0" smtClean="0">
                <a:sym typeface="Symbol" pitchFamily="18" charset="2"/>
              </a:rPr>
              <a:t></a:t>
            </a:r>
            <a:r>
              <a:rPr lang="es-MX" sz="3200" dirty="0"/>
              <a:t>t</a:t>
            </a:r>
          </a:p>
          <a:p>
            <a:pPr>
              <a:lnSpc>
                <a:spcPct val="90000"/>
              </a:lnSpc>
            </a:pPr>
            <a:r>
              <a:rPr lang="es-MX" sz="3200" dirty="0" err="1"/>
              <a:t>Where</a:t>
            </a:r>
            <a:r>
              <a:rPr lang="es-MX" sz="3200" dirty="0"/>
              <a:t> </a:t>
            </a:r>
            <a:r>
              <a:rPr lang="es-MX" sz="3200" dirty="0">
                <a:sym typeface="Symbol" pitchFamily="18" charset="2"/>
              </a:rPr>
              <a:t></a:t>
            </a:r>
            <a:r>
              <a:rPr lang="es-MX" sz="3200" dirty="0"/>
              <a:t> </a:t>
            </a:r>
            <a:r>
              <a:rPr lang="es-MX" sz="3200" dirty="0" err="1"/>
              <a:t>indicates</a:t>
            </a:r>
            <a:r>
              <a:rPr lang="es-MX" sz="3200" dirty="0"/>
              <a:t> a </a:t>
            </a:r>
            <a:r>
              <a:rPr lang="es-MX" sz="3200" dirty="0" err="1"/>
              <a:t>small</a:t>
            </a:r>
            <a:r>
              <a:rPr lang="es-MX" sz="3200" dirty="0"/>
              <a:t> </a:t>
            </a:r>
            <a:r>
              <a:rPr lang="es-MX" sz="3200" dirty="0" err="1"/>
              <a:t>change</a:t>
            </a:r>
            <a:r>
              <a:rPr lang="es-MX" sz="3200" dirty="0"/>
              <a:t> in </a:t>
            </a:r>
            <a:r>
              <a:rPr lang="es-MX" sz="3200" dirty="0" err="1"/>
              <a:t>the</a:t>
            </a:r>
            <a:r>
              <a:rPr lang="es-MX" sz="3200" dirty="0"/>
              <a:t> </a:t>
            </a:r>
            <a:r>
              <a:rPr lang="es-MX" sz="3200" dirty="0" err="1"/>
              <a:t>value</a:t>
            </a:r>
            <a:endParaRPr lang="es-MX" sz="3200" baseline="-25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Instantaneous Velocity</a:t>
            </a:r>
          </a:p>
        </p:txBody>
      </p:sp>
      <p:sp>
        <p:nvSpPr>
          <p:cNvPr id="10243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MX" sz="3200" dirty="0" err="1"/>
              <a:t>Is</a:t>
            </a:r>
            <a:r>
              <a:rPr lang="es-MX" sz="3200" dirty="0"/>
              <a:t> </a:t>
            </a:r>
            <a:r>
              <a:rPr lang="es-MX" sz="3200" dirty="0" err="1"/>
              <a:t>the</a:t>
            </a:r>
            <a:r>
              <a:rPr lang="es-MX" sz="3200" dirty="0"/>
              <a:t> </a:t>
            </a:r>
            <a:r>
              <a:rPr lang="es-MX" sz="3200" dirty="0" err="1"/>
              <a:t>velocity</a:t>
            </a:r>
            <a:r>
              <a:rPr lang="es-MX" sz="3200" dirty="0"/>
              <a:t> at </a:t>
            </a:r>
            <a:r>
              <a:rPr lang="es-MX" sz="3200" dirty="0" err="1"/>
              <a:t>any</a:t>
            </a:r>
            <a:r>
              <a:rPr lang="es-MX" sz="3200" dirty="0"/>
              <a:t> </a:t>
            </a:r>
            <a:r>
              <a:rPr lang="es-MX" sz="3200" dirty="0" err="1"/>
              <a:t>one</a:t>
            </a:r>
            <a:r>
              <a:rPr lang="es-MX" sz="3200" dirty="0"/>
              <a:t> </a:t>
            </a:r>
            <a:r>
              <a:rPr lang="es-MX" sz="3200" i="1" dirty="0" err="1" smtClean="0"/>
              <a:t>moment</a:t>
            </a:r>
            <a:r>
              <a:rPr lang="es-MX" sz="3200" i="1" dirty="0" smtClean="0"/>
              <a:t> in time</a:t>
            </a:r>
            <a:endParaRPr lang="es-MX" sz="3200" dirty="0"/>
          </a:p>
          <a:p>
            <a:pPr>
              <a:buNone/>
            </a:pPr>
            <a:r>
              <a:rPr lang="es-MX" sz="3200" dirty="0" smtClean="0"/>
              <a:t>		v</a:t>
            </a:r>
            <a:r>
              <a:rPr lang="es-MX" sz="3200" baseline="-25000" dirty="0" smtClean="0"/>
              <a:t> </a:t>
            </a:r>
            <a:r>
              <a:rPr lang="es-MX" sz="3200" dirty="0" smtClean="0"/>
              <a:t> </a:t>
            </a:r>
            <a:r>
              <a:rPr lang="es-MX" sz="3200" dirty="0"/>
              <a:t>= </a:t>
            </a:r>
            <a:r>
              <a:rPr lang="es-MX" sz="3200" dirty="0" smtClean="0"/>
              <a:t>	</a:t>
            </a:r>
            <a:r>
              <a:rPr lang="es-MX" sz="3200" u="sng" dirty="0" smtClean="0">
                <a:sym typeface="Symbol" pitchFamily="18" charset="2"/>
              </a:rPr>
              <a:t></a:t>
            </a:r>
            <a:r>
              <a:rPr lang="es-MX" sz="3200" u="sng" dirty="0"/>
              <a:t>s</a:t>
            </a:r>
            <a:r>
              <a:rPr lang="es-MX" sz="3200" dirty="0"/>
              <a:t>								</a:t>
            </a:r>
            <a:r>
              <a:rPr lang="es-MX" sz="3200" dirty="0" smtClean="0">
                <a:sym typeface="Symbol" pitchFamily="18" charset="2"/>
              </a:rPr>
              <a:t></a:t>
            </a:r>
            <a:r>
              <a:rPr lang="es-MX" sz="3200" dirty="0"/>
              <a:t>t</a:t>
            </a:r>
          </a:p>
          <a:p>
            <a:r>
              <a:rPr lang="es-MX" sz="3200" dirty="0" err="1"/>
              <a:t>Where</a:t>
            </a:r>
            <a:r>
              <a:rPr lang="es-MX" sz="3200" dirty="0"/>
              <a:t> </a:t>
            </a:r>
            <a:r>
              <a:rPr lang="es-MX" sz="3200" dirty="0">
                <a:sym typeface="Symbol" pitchFamily="18" charset="2"/>
              </a:rPr>
              <a:t></a:t>
            </a:r>
            <a:r>
              <a:rPr lang="es-MX" sz="3200" dirty="0"/>
              <a:t>t </a:t>
            </a:r>
            <a:r>
              <a:rPr lang="es-MX" sz="3200" dirty="0" err="1"/>
              <a:t>is</a:t>
            </a:r>
            <a:r>
              <a:rPr lang="es-MX" sz="3200" dirty="0"/>
              <a:t> </a:t>
            </a:r>
            <a:r>
              <a:rPr lang="es-MX" sz="3200" dirty="0" err="1"/>
              <a:t>tending</a:t>
            </a:r>
            <a:r>
              <a:rPr lang="es-MX" sz="3200" dirty="0"/>
              <a:t> </a:t>
            </a:r>
            <a:r>
              <a:rPr lang="es-MX" sz="3200" dirty="0" err="1"/>
              <a:t>towards</a:t>
            </a:r>
            <a:r>
              <a:rPr lang="es-MX" sz="3200" dirty="0"/>
              <a:t> </a:t>
            </a:r>
            <a:r>
              <a:rPr lang="es-MX" sz="3200" dirty="0" err="1" smtClean="0"/>
              <a:t>zero</a:t>
            </a:r>
            <a:r>
              <a:rPr lang="es-MX" sz="3200" dirty="0" smtClean="0"/>
              <a:t> (</a:t>
            </a:r>
            <a:r>
              <a:rPr lang="es-MX" sz="3200" dirty="0" err="1" smtClean="0"/>
              <a:t>think</a:t>
            </a:r>
            <a:r>
              <a:rPr lang="es-MX" sz="3200" dirty="0" smtClean="0"/>
              <a:t> </a:t>
            </a:r>
            <a:r>
              <a:rPr lang="es-MX" sz="3200" dirty="0" err="1" smtClean="0"/>
              <a:t>tangent</a:t>
            </a:r>
            <a:r>
              <a:rPr lang="es-MX" sz="3200" dirty="0" smtClean="0"/>
              <a:t>)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Instantaneous Velocity</a:t>
            </a:r>
            <a:endParaRPr lang="en-CA" dirty="0"/>
          </a:p>
        </p:txBody>
      </p:sp>
      <p:pic>
        <p:nvPicPr>
          <p:cNvPr id="3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981200" y="1524000"/>
            <a:ext cx="5181600" cy="50304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Getting faster? (accelerating)</a:t>
            </a:r>
            <a:endParaRPr lang="en-GB" smtClean="0"/>
          </a:p>
        </p:txBody>
      </p:sp>
      <p:sp>
        <p:nvSpPr>
          <p:cNvPr id="16388" name="Line 4"/>
          <p:cNvSpPr>
            <a:spLocks noChangeShapeType="1"/>
          </p:cNvSpPr>
          <p:nvPr/>
        </p:nvSpPr>
        <p:spPr bwMode="auto">
          <a:xfrm flipV="1">
            <a:off x="685800" y="1981200"/>
            <a:ext cx="0" cy="4114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16389" name="Line 5"/>
          <p:cNvSpPr>
            <a:spLocks noChangeShapeType="1"/>
          </p:cNvSpPr>
          <p:nvPr/>
        </p:nvSpPr>
        <p:spPr bwMode="auto">
          <a:xfrm flipV="1">
            <a:off x="685800" y="6096000"/>
            <a:ext cx="78486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6858000" y="6248400"/>
            <a:ext cx="137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time</a:t>
            </a:r>
            <a:endParaRPr lang="en-GB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762000" y="2514600"/>
            <a:ext cx="1295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position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Getting faster (accelerating)</a:t>
            </a:r>
            <a:endParaRPr lang="en-GB" smtClean="0"/>
          </a:p>
        </p:txBody>
      </p:sp>
      <p:sp>
        <p:nvSpPr>
          <p:cNvPr id="17412" name="Line 4"/>
          <p:cNvSpPr>
            <a:spLocks noChangeShapeType="1"/>
          </p:cNvSpPr>
          <p:nvPr/>
        </p:nvSpPr>
        <p:spPr bwMode="auto">
          <a:xfrm flipV="1">
            <a:off x="685800" y="1981200"/>
            <a:ext cx="0" cy="4114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17413" name="Line 5"/>
          <p:cNvSpPr>
            <a:spLocks noChangeShapeType="1"/>
          </p:cNvSpPr>
          <p:nvPr/>
        </p:nvSpPr>
        <p:spPr bwMode="auto">
          <a:xfrm flipV="1">
            <a:off x="685800" y="6096000"/>
            <a:ext cx="78486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17415" name="Text Box 7"/>
          <p:cNvSpPr txBox="1">
            <a:spLocks noChangeArrowheads="1"/>
          </p:cNvSpPr>
          <p:nvPr/>
        </p:nvSpPr>
        <p:spPr bwMode="auto">
          <a:xfrm>
            <a:off x="6858000" y="6248400"/>
            <a:ext cx="137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time</a:t>
            </a:r>
            <a:endParaRPr lang="en-GB"/>
          </a:p>
        </p:txBody>
      </p:sp>
      <p:sp>
        <p:nvSpPr>
          <p:cNvPr id="17416" name="Freeform 8"/>
          <p:cNvSpPr>
            <a:spLocks/>
          </p:cNvSpPr>
          <p:nvPr/>
        </p:nvSpPr>
        <p:spPr bwMode="auto">
          <a:xfrm>
            <a:off x="685800" y="1143000"/>
            <a:ext cx="7391400" cy="4965700"/>
          </a:xfrm>
          <a:custGeom>
            <a:avLst/>
            <a:gdLst>
              <a:gd name="T0" fmla="*/ 0 w 4656"/>
              <a:gd name="T1" fmla="*/ 3120 h 3128"/>
              <a:gd name="T2" fmla="*/ 1200 w 4656"/>
              <a:gd name="T3" fmla="*/ 3024 h 3128"/>
              <a:gd name="T4" fmla="*/ 2640 w 4656"/>
              <a:gd name="T5" fmla="*/ 2496 h 3128"/>
              <a:gd name="T6" fmla="*/ 3792 w 4656"/>
              <a:gd name="T7" fmla="*/ 1392 h 3128"/>
              <a:gd name="T8" fmla="*/ 4656 w 4656"/>
              <a:gd name="T9" fmla="*/ 0 h 312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656"/>
              <a:gd name="T16" fmla="*/ 0 h 3128"/>
              <a:gd name="T17" fmla="*/ 4656 w 4656"/>
              <a:gd name="T18" fmla="*/ 3128 h 312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656" h="3128">
                <a:moveTo>
                  <a:pt x="0" y="3120"/>
                </a:moveTo>
                <a:cubicBezTo>
                  <a:pt x="380" y="3124"/>
                  <a:pt x="760" y="3128"/>
                  <a:pt x="1200" y="3024"/>
                </a:cubicBezTo>
                <a:cubicBezTo>
                  <a:pt x="1640" y="2920"/>
                  <a:pt x="2208" y="2768"/>
                  <a:pt x="2640" y="2496"/>
                </a:cubicBezTo>
                <a:cubicBezTo>
                  <a:pt x="3072" y="2224"/>
                  <a:pt x="3456" y="1808"/>
                  <a:pt x="3792" y="1392"/>
                </a:cubicBezTo>
                <a:cubicBezTo>
                  <a:pt x="4128" y="976"/>
                  <a:pt x="4392" y="488"/>
                  <a:pt x="4656" y="0"/>
                </a:cubicBezTo>
              </a:path>
            </a:pathLst>
          </a:custGeom>
          <a:noFill/>
          <a:ln w="57150" cmpd="sng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762000" y="2514600"/>
            <a:ext cx="1295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position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Examples</a:t>
            </a:r>
            <a:endParaRPr lang="en-GB" smtClean="0"/>
          </a:p>
        </p:txBody>
      </p:sp>
      <p:sp>
        <p:nvSpPr>
          <p:cNvPr id="18436" name="Line 4"/>
          <p:cNvSpPr>
            <a:spLocks noChangeShapeType="1"/>
          </p:cNvSpPr>
          <p:nvPr/>
        </p:nvSpPr>
        <p:spPr bwMode="auto">
          <a:xfrm flipV="1">
            <a:off x="685800" y="1981200"/>
            <a:ext cx="0" cy="4114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18437" name="Line 5"/>
          <p:cNvSpPr>
            <a:spLocks noChangeShapeType="1"/>
          </p:cNvSpPr>
          <p:nvPr/>
        </p:nvSpPr>
        <p:spPr bwMode="auto">
          <a:xfrm flipV="1">
            <a:off x="685800" y="6096000"/>
            <a:ext cx="78486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6858000" y="6248400"/>
            <a:ext cx="137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time</a:t>
            </a:r>
            <a:endParaRPr lang="en-GB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762000" y="2514600"/>
            <a:ext cx="1295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position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A car accelerating from stop and then hitting a wall</a:t>
            </a:r>
            <a:endParaRPr lang="en-GB" smtClean="0"/>
          </a:p>
        </p:txBody>
      </p:sp>
      <p:sp>
        <p:nvSpPr>
          <p:cNvPr id="19460" name="Line 4"/>
          <p:cNvSpPr>
            <a:spLocks noChangeShapeType="1"/>
          </p:cNvSpPr>
          <p:nvPr/>
        </p:nvSpPr>
        <p:spPr bwMode="auto">
          <a:xfrm flipV="1">
            <a:off x="685800" y="1981200"/>
            <a:ext cx="0" cy="4114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19461" name="Line 5"/>
          <p:cNvSpPr>
            <a:spLocks noChangeShapeType="1"/>
          </p:cNvSpPr>
          <p:nvPr/>
        </p:nvSpPr>
        <p:spPr bwMode="auto">
          <a:xfrm flipV="1">
            <a:off x="685800" y="6096000"/>
            <a:ext cx="78486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19463" name="Text Box 7"/>
          <p:cNvSpPr txBox="1">
            <a:spLocks noChangeArrowheads="1"/>
          </p:cNvSpPr>
          <p:nvPr/>
        </p:nvSpPr>
        <p:spPr bwMode="auto">
          <a:xfrm>
            <a:off x="6858000" y="6248400"/>
            <a:ext cx="137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time</a:t>
            </a:r>
            <a:endParaRPr lang="en-GB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762000" y="2514600"/>
            <a:ext cx="1295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position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A car accelerating from stop and then hitting a wall</a:t>
            </a:r>
            <a:endParaRPr lang="en-GB" smtClean="0"/>
          </a:p>
        </p:txBody>
      </p:sp>
      <p:sp>
        <p:nvSpPr>
          <p:cNvPr id="20484" name="Line 4"/>
          <p:cNvSpPr>
            <a:spLocks noChangeShapeType="1"/>
          </p:cNvSpPr>
          <p:nvPr/>
        </p:nvSpPr>
        <p:spPr bwMode="auto">
          <a:xfrm flipV="1">
            <a:off x="685800" y="1981200"/>
            <a:ext cx="0" cy="4114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20485" name="Line 5"/>
          <p:cNvSpPr>
            <a:spLocks noChangeShapeType="1"/>
          </p:cNvSpPr>
          <p:nvPr/>
        </p:nvSpPr>
        <p:spPr bwMode="auto">
          <a:xfrm flipV="1">
            <a:off x="685800" y="6096000"/>
            <a:ext cx="78486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6858000" y="6248400"/>
            <a:ext cx="137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time</a:t>
            </a:r>
            <a:endParaRPr lang="en-GB"/>
          </a:p>
        </p:txBody>
      </p:sp>
      <p:sp>
        <p:nvSpPr>
          <p:cNvPr id="20488" name="Freeform 8"/>
          <p:cNvSpPr>
            <a:spLocks/>
          </p:cNvSpPr>
          <p:nvPr/>
        </p:nvSpPr>
        <p:spPr bwMode="auto">
          <a:xfrm>
            <a:off x="685800" y="3657600"/>
            <a:ext cx="3200400" cy="2438400"/>
          </a:xfrm>
          <a:custGeom>
            <a:avLst/>
            <a:gdLst>
              <a:gd name="T0" fmla="*/ 0 w 2016"/>
              <a:gd name="T1" fmla="*/ 1536 h 1536"/>
              <a:gd name="T2" fmla="*/ 624 w 2016"/>
              <a:gd name="T3" fmla="*/ 1440 h 1536"/>
              <a:gd name="T4" fmla="*/ 1440 w 2016"/>
              <a:gd name="T5" fmla="*/ 960 h 1536"/>
              <a:gd name="T6" fmla="*/ 2016 w 2016"/>
              <a:gd name="T7" fmla="*/ 0 h 1536"/>
              <a:gd name="T8" fmla="*/ 0 60000 65536"/>
              <a:gd name="T9" fmla="*/ 0 60000 65536"/>
              <a:gd name="T10" fmla="*/ 0 60000 65536"/>
              <a:gd name="T11" fmla="*/ 0 60000 65536"/>
              <a:gd name="T12" fmla="*/ 0 w 2016"/>
              <a:gd name="T13" fmla="*/ 0 h 1536"/>
              <a:gd name="T14" fmla="*/ 2016 w 2016"/>
              <a:gd name="T15" fmla="*/ 1536 h 1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016" h="1536">
                <a:moveTo>
                  <a:pt x="0" y="1536"/>
                </a:moveTo>
                <a:cubicBezTo>
                  <a:pt x="192" y="1536"/>
                  <a:pt x="384" y="1536"/>
                  <a:pt x="624" y="1440"/>
                </a:cubicBezTo>
                <a:cubicBezTo>
                  <a:pt x="864" y="1344"/>
                  <a:pt x="1208" y="1200"/>
                  <a:pt x="1440" y="960"/>
                </a:cubicBezTo>
                <a:cubicBezTo>
                  <a:pt x="1672" y="720"/>
                  <a:pt x="1844" y="360"/>
                  <a:pt x="2016" y="0"/>
                </a:cubicBezTo>
              </a:path>
            </a:pathLst>
          </a:custGeom>
          <a:noFill/>
          <a:ln w="57150" cmpd="sng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20489" name="Line 10"/>
          <p:cNvSpPr>
            <a:spLocks noChangeShapeType="1"/>
          </p:cNvSpPr>
          <p:nvPr/>
        </p:nvSpPr>
        <p:spPr bwMode="auto">
          <a:xfrm>
            <a:off x="3886200" y="3657600"/>
            <a:ext cx="3886200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762000" y="2514600"/>
            <a:ext cx="1295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position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rgbClr val="0000FF"/>
                </a:solidFill>
              </a:rPr>
              <a:t>Velocity </a:t>
            </a:r>
            <a:r>
              <a:rPr lang="en-US" dirty="0" smtClean="0"/>
              <a:t>against </a:t>
            </a:r>
            <a:r>
              <a:rPr lang="en-US" dirty="0" smtClean="0"/>
              <a:t>time graphs</a:t>
            </a:r>
            <a:endParaRPr lang="en-GB" dirty="0" smtClean="0"/>
          </a:p>
        </p:txBody>
      </p:sp>
      <p:sp>
        <p:nvSpPr>
          <p:cNvPr id="21508" name="Line 4"/>
          <p:cNvSpPr>
            <a:spLocks noChangeShapeType="1"/>
          </p:cNvSpPr>
          <p:nvPr/>
        </p:nvSpPr>
        <p:spPr bwMode="auto">
          <a:xfrm flipV="1">
            <a:off x="685800" y="1981200"/>
            <a:ext cx="0" cy="4114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21509" name="Line 5"/>
          <p:cNvSpPr>
            <a:spLocks noChangeShapeType="1"/>
          </p:cNvSpPr>
          <p:nvPr/>
        </p:nvSpPr>
        <p:spPr bwMode="auto">
          <a:xfrm flipV="1">
            <a:off x="685800" y="6096000"/>
            <a:ext cx="78486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21510" name="Text Box 6"/>
          <p:cNvSpPr txBox="1">
            <a:spLocks noChangeArrowheads="1"/>
          </p:cNvSpPr>
          <p:nvPr/>
        </p:nvSpPr>
        <p:spPr bwMode="auto">
          <a:xfrm>
            <a:off x="762000" y="2514600"/>
            <a:ext cx="152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solidFill>
                  <a:srgbClr val="0000FF"/>
                </a:solidFill>
              </a:rPr>
              <a:t>velocity</a:t>
            </a:r>
            <a:endParaRPr lang="en-GB" dirty="0">
              <a:solidFill>
                <a:srgbClr val="0000FF"/>
              </a:solidFill>
            </a:endParaRPr>
          </a:p>
        </p:txBody>
      </p:sp>
      <p:sp>
        <p:nvSpPr>
          <p:cNvPr id="21511" name="Text Box 7"/>
          <p:cNvSpPr txBox="1">
            <a:spLocks noChangeArrowheads="1"/>
          </p:cNvSpPr>
          <p:nvPr/>
        </p:nvSpPr>
        <p:spPr bwMode="auto">
          <a:xfrm>
            <a:off x="6858000" y="6248400"/>
            <a:ext cx="137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time</a:t>
            </a: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tx1"/>
                </a:solidFill>
              </a:rPr>
              <a:t>No movement?</a:t>
            </a:r>
            <a:endParaRPr lang="en-GB" smtClean="0">
              <a:solidFill>
                <a:schemeClr val="tx1"/>
              </a:solidFill>
            </a:endParaRPr>
          </a:p>
        </p:txBody>
      </p:sp>
      <p:sp>
        <p:nvSpPr>
          <p:cNvPr id="22532" name="Line 4"/>
          <p:cNvSpPr>
            <a:spLocks noChangeShapeType="1"/>
          </p:cNvSpPr>
          <p:nvPr/>
        </p:nvSpPr>
        <p:spPr bwMode="auto">
          <a:xfrm flipV="1">
            <a:off x="685800" y="1981200"/>
            <a:ext cx="0" cy="4114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22533" name="Line 5"/>
          <p:cNvSpPr>
            <a:spLocks noChangeShapeType="1"/>
          </p:cNvSpPr>
          <p:nvPr/>
        </p:nvSpPr>
        <p:spPr bwMode="auto">
          <a:xfrm flipV="1">
            <a:off x="685800" y="6096000"/>
            <a:ext cx="78486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22535" name="Text Box 7"/>
          <p:cNvSpPr txBox="1">
            <a:spLocks noChangeArrowheads="1"/>
          </p:cNvSpPr>
          <p:nvPr/>
        </p:nvSpPr>
        <p:spPr bwMode="auto">
          <a:xfrm>
            <a:off x="6858000" y="6248400"/>
            <a:ext cx="137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time</a:t>
            </a:r>
            <a:endParaRPr lang="en-GB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762000" y="2514600"/>
            <a:ext cx="152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solidFill>
                  <a:srgbClr val="0000FF"/>
                </a:solidFill>
              </a:rPr>
              <a:t>velocity</a:t>
            </a:r>
            <a:endParaRPr lang="en-GB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tx1"/>
                </a:solidFill>
              </a:rPr>
              <a:t>No movement</a:t>
            </a:r>
            <a:endParaRPr lang="en-GB" smtClean="0">
              <a:solidFill>
                <a:schemeClr val="tx1"/>
              </a:solidFill>
            </a:endParaRPr>
          </a:p>
        </p:txBody>
      </p:sp>
      <p:sp>
        <p:nvSpPr>
          <p:cNvPr id="23556" name="Line 4"/>
          <p:cNvSpPr>
            <a:spLocks noChangeShapeType="1"/>
          </p:cNvSpPr>
          <p:nvPr/>
        </p:nvSpPr>
        <p:spPr bwMode="auto">
          <a:xfrm flipV="1">
            <a:off x="685800" y="1981200"/>
            <a:ext cx="0" cy="4114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23557" name="Line 5"/>
          <p:cNvSpPr>
            <a:spLocks noChangeShapeType="1"/>
          </p:cNvSpPr>
          <p:nvPr/>
        </p:nvSpPr>
        <p:spPr bwMode="auto">
          <a:xfrm flipV="1">
            <a:off x="685800" y="6096000"/>
            <a:ext cx="78486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23559" name="Text Box 7"/>
          <p:cNvSpPr txBox="1">
            <a:spLocks noChangeArrowheads="1"/>
          </p:cNvSpPr>
          <p:nvPr/>
        </p:nvSpPr>
        <p:spPr bwMode="auto">
          <a:xfrm>
            <a:off x="6858000" y="6248400"/>
            <a:ext cx="137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time</a:t>
            </a:r>
            <a:endParaRPr lang="en-GB"/>
          </a:p>
        </p:txBody>
      </p:sp>
      <p:sp>
        <p:nvSpPr>
          <p:cNvPr id="23560" name="Line 8"/>
          <p:cNvSpPr>
            <a:spLocks noChangeShapeType="1"/>
          </p:cNvSpPr>
          <p:nvPr/>
        </p:nvSpPr>
        <p:spPr bwMode="auto">
          <a:xfrm>
            <a:off x="685800" y="6019800"/>
            <a:ext cx="7620000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762000" y="2514600"/>
            <a:ext cx="152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solidFill>
                  <a:srgbClr val="0000FF"/>
                </a:solidFill>
              </a:rPr>
              <a:t>velocity</a:t>
            </a:r>
            <a:endParaRPr lang="en-GB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tx1"/>
                </a:solidFill>
              </a:rPr>
              <a:t>Constant speed?</a:t>
            </a:r>
            <a:endParaRPr lang="en-GB" smtClean="0">
              <a:solidFill>
                <a:schemeClr val="tx1"/>
              </a:solidFill>
            </a:endParaRPr>
          </a:p>
        </p:txBody>
      </p:sp>
      <p:sp>
        <p:nvSpPr>
          <p:cNvPr id="24580" name="Line 4"/>
          <p:cNvSpPr>
            <a:spLocks noChangeShapeType="1"/>
          </p:cNvSpPr>
          <p:nvPr/>
        </p:nvSpPr>
        <p:spPr bwMode="auto">
          <a:xfrm flipV="1">
            <a:off x="685800" y="1981200"/>
            <a:ext cx="0" cy="4114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24581" name="Line 5"/>
          <p:cNvSpPr>
            <a:spLocks noChangeShapeType="1"/>
          </p:cNvSpPr>
          <p:nvPr/>
        </p:nvSpPr>
        <p:spPr bwMode="auto">
          <a:xfrm flipV="1">
            <a:off x="685800" y="6096000"/>
            <a:ext cx="78486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24583" name="Text Box 7"/>
          <p:cNvSpPr txBox="1">
            <a:spLocks noChangeArrowheads="1"/>
          </p:cNvSpPr>
          <p:nvPr/>
        </p:nvSpPr>
        <p:spPr bwMode="auto">
          <a:xfrm>
            <a:off x="6858000" y="6248400"/>
            <a:ext cx="137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time</a:t>
            </a:r>
            <a:endParaRPr lang="en-GB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762000" y="2514600"/>
            <a:ext cx="152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solidFill>
                  <a:srgbClr val="0000FF"/>
                </a:solidFill>
              </a:rPr>
              <a:t>velocity</a:t>
            </a:r>
            <a:endParaRPr lang="en-GB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tx1"/>
                </a:solidFill>
              </a:rPr>
              <a:t>Constant speed</a:t>
            </a:r>
            <a:endParaRPr lang="en-GB" smtClean="0">
              <a:solidFill>
                <a:schemeClr val="tx1"/>
              </a:solidFill>
            </a:endParaRPr>
          </a:p>
        </p:txBody>
      </p:sp>
      <p:sp>
        <p:nvSpPr>
          <p:cNvPr id="25604" name="Line 4"/>
          <p:cNvSpPr>
            <a:spLocks noChangeShapeType="1"/>
          </p:cNvSpPr>
          <p:nvPr/>
        </p:nvSpPr>
        <p:spPr bwMode="auto">
          <a:xfrm flipV="1">
            <a:off x="685800" y="1981200"/>
            <a:ext cx="0" cy="4114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25605" name="Line 5"/>
          <p:cNvSpPr>
            <a:spLocks noChangeShapeType="1"/>
          </p:cNvSpPr>
          <p:nvPr/>
        </p:nvSpPr>
        <p:spPr bwMode="auto">
          <a:xfrm flipV="1">
            <a:off x="685800" y="6096000"/>
            <a:ext cx="78486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25607" name="Text Box 7"/>
          <p:cNvSpPr txBox="1">
            <a:spLocks noChangeArrowheads="1"/>
          </p:cNvSpPr>
          <p:nvPr/>
        </p:nvSpPr>
        <p:spPr bwMode="auto">
          <a:xfrm>
            <a:off x="6858000" y="6248400"/>
            <a:ext cx="137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time</a:t>
            </a:r>
            <a:endParaRPr lang="en-GB"/>
          </a:p>
        </p:txBody>
      </p:sp>
      <p:sp>
        <p:nvSpPr>
          <p:cNvPr id="25608" name="Line 8"/>
          <p:cNvSpPr>
            <a:spLocks noChangeShapeType="1"/>
          </p:cNvSpPr>
          <p:nvPr/>
        </p:nvSpPr>
        <p:spPr bwMode="auto">
          <a:xfrm>
            <a:off x="685800" y="4419600"/>
            <a:ext cx="7696200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762000" y="2514600"/>
            <a:ext cx="152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solidFill>
                  <a:srgbClr val="0000FF"/>
                </a:solidFill>
              </a:rPr>
              <a:t>velocity</a:t>
            </a:r>
            <a:endParaRPr lang="en-GB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tx1"/>
                </a:solidFill>
              </a:rPr>
              <a:t>Constant speed</a:t>
            </a:r>
            <a:endParaRPr lang="en-GB" smtClean="0">
              <a:solidFill>
                <a:schemeClr val="tx1"/>
              </a:solidFill>
            </a:endParaRPr>
          </a:p>
        </p:txBody>
      </p:sp>
      <p:sp>
        <p:nvSpPr>
          <p:cNvPr id="26628" name="Line 4"/>
          <p:cNvSpPr>
            <a:spLocks noChangeShapeType="1"/>
          </p:cNvSpPr>
          <p:nvPr/>
        </p:nvSpPr>
        <p:spPr bwMode="auto">
          <a:xfrm flipV="1">
            <a:off x="685800" y="1981200"/>
            <a:ext cx="0" cy="4114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26629" name="Line 5"/>
          <p:cNvSpPr>
            <a:spLocks noChangeShapeType="1"/>
          </p:cNvSpPr>
          <p:nvPr/>
        </p:nvSpPr>
        <p:spPr bwMode="auto">
          <a:xfrm flipV="1">
            <a:off x="685800" y="6096000"/>
            <a:ext cx="78486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26631" name="Text Box 7"/>
          <p:cNvSpPr txBox="1">
            <a:spLocks noChangeArrowheads="1"/>
          </p:cNvSpPr>
          <p:nvPr/>
        </p:nvSpPr>
        <p:spPr bwMode="auto">
          <a:xfrm>
            <a:off x="6858000" y="6248400"/>
            <a:ext cx="137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time</a:t>
            </a:r>
            <a:endParaRPr lang="en-GB"/>
          </a:p>
        </p:txBody>
      </p:sp>
      <p:sp>
        <p:nvSpPr>
          <p:cNvPr id="26632" name="Line 8"/>
          <p:cNvSpPr>
            <a:spLocks noChangeShapeType="1"/>
          </p:cNvSpPr>
          <p:nvPr/>
        </p:nvSpPr>
        <p:spPr bwMode="auto">
          <a:xfrm>
            <a:off x="685800" y="4419600"/>
            <a:ext cx="7696200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pic>
        <p:nvPicPr>
          <p:cNvPr id="26633" name="Picture 9" descr="dexterslaborator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9000" y="4876800"/>
            <a:ext cx="1011238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4" name="AutoShape 10"/>
          <p:cNvSpPr>
            <a:spLocks noChangeArrowheads="1"/>
          </p:cNvSpPr>
          <p:nvPr/>
        </p:nvSpPr>
        <p:spPr bwMode="auto">
          <a:xfrm>
            <a:off x="4267200" y="1752600"/>
            <a:ext cx="3352800" cy="2514600"/>
          </a:xfrm>
          <a:prstGeom prst="cloudCallout">
            <a:avLst>
              <a:gd name="adj1" fmla="val 41574"/>
              <a:gd name="adj2" fmla="val 74685"/>
            </a:avLst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/>
              <a:t>How would the graph look different for a faster constant speed?</a:t>
            </a:r>
            <a:endParaRPr lang="en-GB"/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762000" y="2514600"/>
            <a:ext cx="152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solidFill>
                  <a:srgbClr val="0000FF"/>
                </a:solidFill>
              </a:rPr>
              <a:t>velocity</a:t>
            </a:r>
            <a:endParaRPr lang="en-GB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tx1"/>
                </a:solidFill>
              </a:rPr>
              <a:t>Constant speed</a:t>
            </a:r>
            <a:endParaRPr lang="en-GB" smtClean="0">
              <a:solidFill>
                <a:schemeClr val="tx1"/>
              </a:solidFill>
            </a:endParaRPr>
          </a:p>
        </p:txBody>
      </p:sp>
      <p:sp>
        <p:nvSpPr>
          <p:cNvPr id="27651" name="Line 3"/>
          <p:cNvSpPr>
            <a:spLocks noChangeShapeType="1"/>
          </p:cNvSpPr>
          <p:nvPr/>
        </p:nvSpPr>
        <p:spPr bwMode="auto">
          <a:xfrm flipV="1">
            <a:off x="685800" y="1981200"/>
            <a:ext cx="0" cy="4114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27652" name="Line 4"/>
          <p:cNvSpPr>
            <a:spLocks noChangeShapeType="1"/>
          </p:cNvSpPr>
          <p:nvPr/>
        </p:nvSpPr>
        <p:spPr bwMode="auto">
          <a:xfrm flipV="1">
            <a:off x="685800" y="6096000"/>
            <a:ext cx="78486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27654" name="Text Box 6"/>
          <p:cNvSpPr txBox="1">
            <a:spLocks noChangeArrowheads="1"/>
          </p:cNvSpPr>
          <p:nvPr/>
        </p:nvSpPr>
        <p:spPr bwMode="auto">
          <a:xfrm>
            <a:off x="6858000" y="6248400"/>
            <a:ext cx="137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time</a:t>
            </a:r>
            <a:endParaRPr lang="en-GB"/>
          </a:p>
        </p:txBody>
      </p:sp>
      <p:sp>
        <p:nvSpPr>
          <p:cNvPr id="27655" name="Line 7"/>
          <p:cNvSpPr>
            <a:spLocks noChangeShapeType="1"/>
          </p:cNvSpPr>
          <p:nvPr/>
        </p:nvSpPr>
        <p:spPr bwMode="auto">
          <a:xfrm>
            <a:off x="685800" y="4419600"/>
            <a:ext cx="7696200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27656" name="Line 8"/>
          <p:cNvSpPr>
            <a:spLocks noChangeShapeType="1"/>
          </p:cNvSpPr>
          <p:nvPr/>
        </p:nvSpPr>
        <p:spPr bwMode="auto">
          <a:xfrm>
            <a:off x="685800" y="3505200"/>
            <a:ext cx="7696200" cy="0"/>
          </a:xfrm>
          <a:prstGeom prst="line">
            <a:avLst/>
          </a:prstGeom>
          <a:noFill/>
          <a:ln w="57150">
            <a:solidFill>
              <a:srgbClr val="66FF33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27657" name="Text Box 9"/>
          <p:cNvSpPr txBox="1">
            <a:spLocks noChangeArrowheads="1"/>
          </p:cNvSpPr>
          <p:nvPr/>
        </p:nvSpPr>
        <p:spPr bwMode="auto">
          <a:xfrm>
            <a:off x="7391400" y="3048000"/>
            <a:ext cx="99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fast</a:t>
            </a:r>
            <a:endParaRPr lang="en-GB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762000" y="2514600"/>
            <a:ext cx="152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solidFill>
                  <a:srgbClr val="0000FF"/>
                </a:solidFill>
              </a:rPr>
              <a:t>velocity</a:t>
            </a:r>
            <a:endParaRPr lang="en-GB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tx1"/>
                </a:solidFill>
              </a:rPr>
              <a:t>Constant speed</a:t>
            </a:r>
            <a:endParaRPr lang="en-GB" smtClean="0">
              <a:solidFill>
                <a:schemeClr val="tx1"/>
              </a:solidFill>
            </a:endParaRPr>
          </a:p>
        </p:txBody>
      </p:sp>
      <p:sp>
        <p:nvSpPr>
          <p:cNvPr id="28675" name="Line 3"/>
          <p:cNvSpPr>
            <a:spLocks noChangeShapeType="1"/>
          </p:cNvSpPr>
          <p:nvPr/>
        </p:nvSpPr>
        <p:spPr bwMode="auto">
          <a:xfrm flipV="1">
            <a:off x="685800" y="1981200"/>
            <a:ext cx="0" cy="4114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28676" name="Line 4"/>
          <p:cNvSpPr>
            <a:spLocks noChangeShapeType="1"/>
          </p:cNvSpPr>
          <p:nvPr/>
        </p:nvSpPr>
        <p:spPr bwMode="auto">
          <a:xfrm flipV="1">
            <a:off x="685800" y="6096000"/>
            <a:ext cx="78486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28678" name="Text Box 6"/>
          <p:cNvSpPr txBox="1">
            <a:spLocks noChangeArrowheads="1"/>
          </p:cNvSpPr>
          <p:nvPr/>
        </p:nvSpPr>
        <p:spPr bwMode="auto">
          <a:xfrm>
            <a:off x="6858000" y="6248400"/>
            <a:ext cx="137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time</a:t>
            </a:r>
            <a:endParaRPr lang="en-GB"/>
          </a:p>
        </p:txBody>
      </p:sp>
      <p:sp>
        <p:nvSpPr>
          <p:cNvPr id="28679" name="Line 7"/>
          <p:cNvSpPr>
            <a:spLocks noChangeShapeType="1"/>
          </p:cNvSpPr>
          <p:nvPr/>
        </p:nvSpPr>
        <p:spPr bwMode="auto">
          <a:xfrm>
            <a:off x="685800" y="4419600"/>
            <a:ext cx="7696200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28680" name="Line 8"/>
          <p:cNvSpPr>
            <a:spLocks noChangeShapeType="1"/>
          </p:cNvSpPr>
          <p:nvPr/>
        </p:nvSpPr>
        <p:spPr bwMode="auto">
          <a:xfrm>
            <a:off x="685800" y="3505200"/>
            <a:ext cx="7696200" cy="0"/>
          </a:xfrm>
          <a:prstGeom prst="line">
            <a:avLst/>
          </a:prstGeom>
          <a:noFill/>
          <a:ln w="57150">
            <a:solidFill>
              <a:srgbClr val="66FF33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28681" name="Text Box 9"/>
          <p:cNvSpPr txBox="1">
            <a:spLocks noChangeArrowheads="1"/>
          </p:cNvSpPr>
          <p:nvPr/>
        </p:nvSpPr>
        <p:spPr bwMode="auto">
          <a:xfrm>
            <a:off x="7391400" y="3048000"/>
            <a:ext cx="99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fast</a:t>
            </a:r>
            <a:endParaRPr lang="en-GB"/>
          </a:p>
        </p:txBody>
      </p:sp>
      <p:pic>
        <p:nvPicPr>
          <p:cNvPr id="28682" name="Picture 10" descr="dexterslaborator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9000" y="4876800"/>
            <a:ext cx="1011238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83" name="AutoShape 11"/>
          <p:cNvSpPr>
            <a:spLocks noChangeArrowheads="1"/>
          </p:cNvSpPr>
          <p:nvPr/>
        </p:nvSpPr>
        <p:spPr bwMode="auto">
          <a:xfrm>
            <a:off x="4267200" y="1752600"/>
            <a:ext cx="3352800" cy="2514600"/>
          </a:xfrm>
          <a:prstGeom prst="cloudCallout">
            <a:avLst>
              <a:gd name="adj1" fmla="val 41574"/>
              <a:gd name="adj2" fmla="val 74685"/>
            </a:avLst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/>
              <a:t>How would the graph look different for a slower constant speed?</a:t>
            </a:r>
            <a:endParaRPr lang="en-GB"/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762000" y="2514600"/>
            <a:ext cx="152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solidFill>
                  <a:srgbClr val="0000FF"/>
                </a:solidFill>
              </a:rPr>
              <a:t>velocity</a:t>
            </a:r>
            <a:endParaRPr lang="en-GB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tx1"/>
                </a:solidFill>
              </a:rPr>
              <a:t>Constant speed</a:t>
            </a:r>
            <a:endParaRPr lang="en-GB" smtClean="0">
              <a:solidFill>
                <a:schemeClr val="tx1"/>
              </a:solidFill>
            </a:endParaRPr>
          </a:p>
        </p:txBody>
      </p:sp>
      <p:sp>
        <p:nvSpPr>
          <p:cNvPr id="29699" name="Line 3"/>
          <p:cNvSpPr>
            <a:spLocks noChangeShapeType="1"/>
          </p:cNvSpPr>
          <p:nvPr/>
        </p:nvSpPr>
        <p:spPr bwMode="auto">
          <a:xfrm flipV="1">
            <a:off x="685800" y="1981200"/>
            <a:ext cx="0" cy="4114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29700" name="Line 4"/>
          <p:cNvSpPr>
            <a:spLocks noChangeShapeType="1"/>
          </p:cNvSpPr>
          <p:nvPr/>
        </p:nvSpPr>
        <p:spPr bwMode="auto">
          <a:xfrm flipV="1">
            <a:off x="685800" y="6096000"/>
            <a:ext cx="78486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29702" name="Text Box 6"/>
          <p:cNvSpPr txBox="1">
            <a:spLocks noChangeArrowheads="1"/>
          </p:cNvSpPr>
          <p:nvPr/>
        </p:nvSpPr>
        <p:spPr bwMode="auto">
          <a:xfrm>
            <a:off x="6858000" y="6248400"/>
            <a:ext cx="137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time</a:t>
            </a:r>
            <a:endParaRPr lang="en-GB"/>
          </a:p>
        </p:txBody>
      </p:sp>
      <p:sp>
        <p:nvSpPr>
          <p:cNvPr id="29703" name="Line 7"/>
          <p:cNvSpPr>
            <a:spLocks noChangeShapeType="1"/>
          </p:cNvSpPr>
          <p:nvPr/>
        </p:nvSpPr>
        <p:spPr bwMode="auto">
          <a:xfrm>
            <a:off x="685800" y="4419600"/>
            <a:ext cx="7696200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29704" name="Line 8"/>
          <p:cNvSpPr>
            <a:spLocks noChangeShapeType="1"/>
          </p:cNvSpPr>
          <p:nvPr/>
        </p:nvSpPr>
        <p:spPr bwMode="auto">
          <a:xfrm>
            <a:off x="685800" y="3505200"/>
            <a:ext cx="7696200" cy="0"/>
          </a:xfrm>
          <a:prstGeom prst="line">
            <a:avLst/>
          </a:prstGeom>
          <a:noFill/>
          <a:ln w="57150">
            <a:solidFill>
              <a:srgbClr val="66FF33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29705" name="Line 9"/>
          <p:cNvSpPr>
            <a:spLocks noChangeShapeType="1"/>
          </p:cNvSpPr>
          <p:nvPr/>
        </p:nvSpPr>
        <p:spPr bwMode="auto">
          <a:xfrm>
            <a:off x="685800" y="5181600"/>
            <a:ext cx="7696200" cy="0"/>
          </a:xfrm>
          <a:prstGeom prst="line">
            <a:avLst/>
          </a:prstGeom>
          <a:noFill/>
          <a:ln w="57150">
            <a:solidFill>
              <a:srgbClr val="66FF33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29706" name="Text Box 10"/>
          <p:cNvSpPr txBox="1">
            <a:spLocks noChangeArrowheads="1"/>
          </p:cNvSpPr>
          <p:nvPr/>
        </p:nvSpPr>
        <p:spPr bwMode="auto">
          <a:xfrm>
            <a:off x="7391400" y="3048000"/>
            <a:ext cx="99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fast</a:t>
            </a:r>
            <a:endParaRPr lang="en-GB"/>
          </a:p>
        </p:txBody>
      </p:sp>
      <p:sp>
        <p:nvSpPr>
          <p:cNvPr id="29708" name="Text Box 12"/>
          <p:cNvSpPr txBox="1">
            <a:spLocks noChangeArrowheads="1"/>
          </p:cNvSpPr>
          <p:nvPr/>
        </p:nvSpPr>
        <p:spPr bwMode="auto">
          <a:xfrm>
            <a:off x="7391400" y="5334000"/>
            <a:ext cx="99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slow</a:t>
            </a:r>
            <a:endParaRPr lang="en-GB"/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762000" y="2514600"/>
            <a:ext cx="152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solidFill>
                  <a:srgbClr val="0000FF"/>
                </a:solidFill>
              </a:rPr>
              <a:t>velocity</a:t>
            </a:r>
            <a:endParaRPr lang="en-GB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tx1"/>
                </a:solidFill>
              </a:rPr>
              <a:t>Getting faster? (accelerating)</a:t>
            </a:r>
            <a:endParaRPr lang="en-GB" smtClean="0">
              <a:solidFill>
                <a:schemeClr val="tx1"/>
              </a:solidFill>
            </a:endParaRPr>
          </a:p>
        </p:txBody>
      </p:sp>
      <p:sp>
        <p:nvSpPr>
          <p:cNvPr id="30724" name="Line 4"/>
          <p:cNvSpPr>
            <a:spLocks noChangeShapeType="1"/>
          </p:cNvSpPr>
          <p:nvPr/>
        </p:nvSpPr>
        <p:spPr bwMode="auto">
          <a:xfrm flipV="1">
            <a:off x="685800" y="1981200"/>
            <a:ext cx="0" cy="4114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30725" name="Line 5"/>
          <p:cNvSpPr>
            <a:spLocks noChangeShapeType="1"/>
          </p:cNvSpPr>
          <p:nvPr/>
        </p:nvSpPr>
        <p:spPr bwMode="auto">
          <a:xfrm flipV="1">
            <a:off x="685800" y="6096000"/>
            <a:ext cx="78486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30727" name="Text Box 7"/>
          <p:cNvSpPr txBox="1">
            <a:spLocks noChangeArrowheads="1"/>
          </p:cNvSpPr>
          <p:nvPr/>
        </p:nvSpPr>
        <p:spPr bwMode="auto">
          <a:xfrm>
            <a:off x="6858000" y="6248400"/>
            <a:ext cx="137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time</a:t>
            </a:r>
            <a:endParaRPr lang="en-GB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762000" y="2514600"/>
            <a:ext cx="152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solidFill>
                  <a:srgbClr val="0000FF"/>
                </a:solidFill>
              </a:rPr>
              <a:t>velocity</a:t>
            </a:r>
            <a:endParaRPr lang="en-GB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tx1"/>
                </a:solidFill>
              </a:rPr>
              <a:t>Getting faster? (accelerating)</a:t>
            </a:r>
            <a:endParaRPr lang="en-GB" smtClean="0">
              <a:solidFill>
                <a:schemeClr val="tx1"/>
              </a:solidFill>
            </a:endParaRPr>
          </a:p>
        </p:txBody>
      </p:sp>
      <p:sp>
        <p:nvSpPr>
          <p:cNvPr id="31748" name="Line 4"/>
          <p:cNvSpPr>
            <a:spLocks noChangeShapeType="1"/>
          </p:cNvSpPr>
          <p:nvPr/>
        </p:nvSpPr>
        <p:spPr bwMode="auto">
          <a:xfrm flipV="1">
            <a:off x="685800" y="1981200"/>
            <a:ext cx="0" cy="4114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31749" name="Line 5"/>
          <p:cNvSpPr>
            <a:spLocks noChangeShapeType="1"/>
          </p:cNvSpPr>
          <p:nvPr/>
        </p:nvSpPr>
        <p:spPr bwMode="auto">
          <a:xfrm flipV="1">
            <a:off x="685800" y="6096000"/>
            <a:ext cx="78486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31751" name="Text Box 7"/>
          <p:cNvSpPr txBox="1">
            <a:spLocks noChangeArrowheads="1"/>
          </p:cNvSpPr>
          <p:nvPr/>
        </p:nvSpPr>
        <p:spPr bwMode="auto">
          <a:xfrm>
            <a:off x="6858000" y="6248400"/>
            <a:ext cx="137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time</a:t>
            </a:r>
            <a:endParaRPr lang="en-GB"/>
          </a:p>
        </p:txBody>
      </p:sp>
      <p:sp>
        <p:nvSpPr>
          <p:cNvPr id="31752" name="Line 8"/>
          <p:cNvSpPr>
            <a:spLocks noChangeShapeType="1"/>
          </p:cNvSpPr>
          <p:nvPr/>
        </p:nvSpPr>
        <p:spPr bwMode="auto">
          <a:xfrm flipV="1">
            <a:off x="685800" y="1981200"/>
            <a:ext cx="7696200" cy="411480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753" name="Text Box 9"/>
          <p:cNvSpPr txBox="1">
            <a:spLocks noChangeArrowheads="1"/>
          </p:cNvSpPr>
          <p:nvPr/>
        </p:nvSpPr>
        <p:spPr bwMode="auto">
          <a:xfrm>
            <a:off x="4724400" y="4038600"/>
            <a:ext cx="3200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0000FF"/>
                </a:solidFill>
              </a:rPr>
              <a:t>Constant</a:t>
            </a:r>
            <a:r>
              <a:rPr lang="en-US"/>
              <a:t> acceleration</a:t>
            </a:r>
            <a:endParaRPr lang="en-GB"/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762000" y="2514600"/>
            <a:ext cx="152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solidFill>
                  <a:srgbClr val="0000FF"/>
                </a:solidFill>
              </a:rPr>
              <a:t>velocity</a:t>
            </a:r>
            <a:endParaRPr lang="en-GB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tx1"/>
                </a:solidFill>
              </a:rPr>
              <a:t>Getting faster? (accelerating)</a:t>
            </a:r>
            <a:endParaRPr lang="en-GB" smtClean="0">
              <a:solidFill>
                <a:schemeClr val="tx1"/>
              </a:solidFill>
            </a:endParaRPr>
          </a:p>
        </p:txBody>
      </p:sp>
      <p:sp>
        <p:nvSpPr>
          <p:cNvPr id="32772" name="Line 4"/>
          <p:cNvSpPr>
            <a:spLocks noChangeShapeType="1"/>
          </p:cNvSpPr>
          <p:nvPr/>
        </p:nvSpPr>
        <p:spPr bwMode="auto">
          <a:xfrm flipV="1">
            <a:off x="685800" y="1981200"/>
            <a:ext cx="0" cy="4114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32773" name="Line 5"/>
          <p:cNvSpPr>
            <a:spLocks noChangeShapeType="1"/>
          </p:cNvSpPr>
          <p:nvPr/>
        </p:nvSpPr>
        <p:spPr bwMode="auto">
          <a:xfrm flipV="1">
            <a:off x="685800" y="6096000"/>
            <a:ext cx="78486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32775" name="Text Box 7"/>
          <p:cNvSpPr txBox="1">
            <a:spLocks noChangeArrowheads="1"/>
          </p:cNvSpPr>
          <p:nvPr/>
        </p:nvSpPr>
        <p:spPr bwMode="auto">
          <a:xfrm>
            <a:off x="6858000" y="6248400"/>
            <a:ext cx="137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time</a:t>
            </a:r>
            <a:endParaRPr lang="en-GB"/>
          </a:p>
        </p:txBody>
      </p:sp>
      <p:sp>
        <p:nvSpPr>
          <p:cNvPr id="32776" name="Line 8"/>
          <p:cNvSpPr>
            <a:spLocks noChangeShapeType="1"/>
          </p:cNvSpPr>
          <p:nvPr/>
        </p:nvSpPr>
        <p:spPr bwMode="auto">
          <a:xfrm flipV="1">
            <a:off x="685800" y="1981200"/>
            <a:ext cx="7696200" cy="411480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777" name="Text Box 9"/>
          <p:cNvSpPr txBox="1">
            <a:spLocks noChangeArrowheads="1"/>
          </p:cNvSpPr>
          <p:nvPr/>
        </p:nvSpPr>
        <p:spPr bwMode="auto">
          <a:xfrm>
            <a:off x="4724400" y="4038600"/>
            <a:ext cx="32004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The </a:t>
            </a:r>
            <a:r>
              <a:rPr lang="en-US">
                <a:solidFill>
                  <a:srgbClr val="0000FF"/>
                </a:solidFill>
              </a:rPr>
              <a:t>gradient</a:t>
            </a:r>
            <a:r>
              <a:rPr lang="en-US"/>
              <a:t> of this graph gives the acceleration</a:t>
            </a:r>
            <a:endParaRPr lang="en-GB"/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762000" y="2514600"/>
            <a:ext cx="152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solidFill>
                  <a:srgbClr val="0000FF"/>
                </a:solidFill>
              </a:rPr>
              <a:t>velocity</a:t>
            </a:r>
            <a:endParaRPr lang="en-GB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tx1"/>
                </a:solidFill>
              </a:rPr>
              <a:t>Getting faster? (accelerating)</a:t>
            </a:r>
            <a:endParaRPr lang="en-GB" smtClean="0">
              <a:solidFill>
                <a:schemeClr val="tx1"/>
              </a:solidFill>
            </a:endParaRPr>
          </a:p>
        </p:txBody>
      </p:sp>
      <p:sp>
        <p:nvSpPr>
          <p:cNvPr id="33796" name="Line 4"/>
          <p:cNvSpPr>
            <a:spLocks noChangeShapeType="1"/>
          </p:cNvSpPr>
          <p:nvPr/>
        </p:nvSpPr>
        <p:spPr bwMode="auto">
          <a:xfrm flipV="1">
            <a:off x="685800" y="1981200"/>
            <a:ext cx="0" cy="4114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33797" name="Line 5"/>
          <p:cNvSpPr>
            <a:spLocks noChangeShapeType="1"/>
          </p:cNvSpPr>
          <p:nvPr/>
        </p:nvSpPr>
        <p:spPr bwMode="auto">
          <a:xfrm flipV="1">
            <a:off x="685800" y="6096000"/>
            <a:ext cx="78486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33799" name="Text Box 7"/>
          <p:cNvSpPr txBox="1">
            <a:spLocks noChangeArrowheads="1"/>
          </p:cNvSpPr>
          <p:nvPr/>
        </p:nvSpPr>
        <p:spPr bwMode="auto">
          <a:xfrm>
            <a:off x="6858000" y="6248400"/>
            <a:ext cx="137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time</a:t>
            </a:r>
            <a:endParaRPr lang="en-GB"/>
          </a:p>
        </p:txBody>
      </p:sp>
      <p:sp>
        <p:nvSpPr>
          <p:cNvPr id="33800" name="Line 8"/>
          <p:cNvSpPr>
            <a:spLocks noChangeShapeType="1"/>
          </p:cNvSpPr>
          <p:nvPr/>
        </p:nvSpPr>
        <p:spPr bwMode="auto">
          <a:xfrm flipV="1">
            <a:off x="685800" y="1981200"/>
            <a:ext cx="7696200" cy="411480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3801" name="Text Box 9"/>
          <p:cNvSpPr txBox="1">
            <a:spLocks noChangeArrowheads="1"/>
          </p:cNvSpPr>
          <p:nvPr/>
        </p:nvSpPr>
        <p:spPr bwMode="auto">
          <a:xfrm>
            <a:off x="4724400" y="4038600"/>
            <a:ext cx="3200400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a = v – u</a:t>
            </a:r>
          </a:p>
          <a:p>
            <a:pPr>
              <a:spcBef>
                <a:spcPct val="50000"/>
              </a:spcBef>
            </a:pPr>
            <a:r>
              <a:rPr lang="en-US" b="1"/>
              <a:t>          t</a:t>
            </a:r>
          </a:p>
          <a:p>
            <a:pPr>
              <a:spcBef>
                <a:spcPct val="50000"/>
              </a:spcBef>
            </a:pPr>
            <a:endParaRPr lang="en-US" b="1"/>
          </a:p>
          <a:p>
            <a:pPr>
              <a:spcBef>
                <a:spcPct val="50000"/>
              </a:spcBef>
            </a:pPr>
            <a:endParaRPr lang="en-US"/>
          </a:p>
          <a:p>
            <a:pPr>
              <a:spcBef>
                <a:spcPct val="50000"/>
              </a:spcBef>
            </a:pPr>
            <a:endParaRPr lang="en-GB"/>
          </a:p>
        </p:txBody>
      </p:sp>
      <p:sp>
        <p:nvSpPr>
          <p:cNvPr id="33802" name="Line 10"/>
          <p:cNvSpPr>
            <a:spLocks noChangeShapeType="1"/>
          </p:cNvSpPr>
          <p:nvPr/>
        </p:nvSpPr>
        <p:spPr bwMode="auto">
          <a:xfrm>
            <a:off x="5334000" y="44958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3803" name="Text Box 11"/>
          <p:cNvSpPr txBox="1">
            <a:spLocks noChangeArrowheads="1"/>
          </p:cNvSpPr>
          <p:nvPr/>
        </p:nvSpPr>
        <p:spPr bwMode="auto">
          <a:xfrm>
            <a:off x="4267200" y="5257800"/>
            <a:ext cx="449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(v= final speed, u = initial speed)</a:t>
            </a:r>
          </a:p>
        </p:txBody>
      </p:sp>
      <p:sp>
        <p:nvSpPr>
          <p:cNvPr id="33804" name="Text Box 12"/>
          <p:cNvSpPr txBox="1">
            <a:spLocks noChangeArrowheads="1"/>
          </p:cNvSpPr>
          <p:nvPr/>
        </p:nvSpPr>
        <p:spPr bwMode="auto">
          <a:xfrm>
            <a:off x="152400" y="1752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0000FF"/>
                </a:solidFill>
              </a:rPr>
              <a:t>v</a:t>
            </a:r>
          </a:p>
        </p:txBody>
      </p:sp>
      <p:sp>
        <p:nvSpPr>
          <p:cNvPr id="33805" name="Text Box 13"/>
          <p:cNvSpPr txBox="1">
            <a:spLocks noChangeArrowheads="1"/>
          </p:cNvSpPr>
          <p:nvPr/>
        </p:nvSpPr>
        <p:spPr bwMode="auto">
          <a:xfrm>
            <a:off x="152400" y="5867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0000FF"/>
                </a:solidFill>
              </a:rPr>
              <a:t>u</a:t>
            </a:r>
          </a:p>
        </p:txBody>
      </p:sp>
      <p:sp>
        <p:nvSpPr>
          <p:cNvPr id="33806" name="Text Box 14"/>
          <p:cNvSpPr txBox="1">
            <a:spLocks noChangeArrowheads="1"/>
          </p:cNvSpPr>
          <p:nvPr/>
        </p:nvSpPr>
        <p:spPr bwMode="auto">
          <a:xfrm>
            <a:off x="2667000" y="2057400"/>
            <a:ext cx="32004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The </a:t>
            </a:r>
            <a:r>
              <a:rPr lang="en-US">
                <a:solidFill>
                  <a:srgbClr val="0000FF"/>
                </a:solidFill>
              </a:rPr>
              <a:t>gradient</a:t>
            </a:r>
            <a:r>
              <a:rPr lang="en-US"/>
              <a:t> of this graph gives the acceleration</a:t>
            </a:r>
            <a:endParaRPr lang="en-GB"/>
          </a:p>
        </p:txBody>
      </p:sp>
      <p:sp>
        <p:nvSpPr>
          <p:cNvPr id="14" name="Text Box 6"/>
          <p:cNvSpPr txBox="1">
            <a:spLocks noChangeArrowheads="1"/>
          </p:cNvSpPr>
          <p:nvPr/>
        </p:nvSpPr>
        <p:spPr bwMode="auto">
          <a:xfrm>
            <a:off x="762000" y="2514600"/>
            <a:ext cx="152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solidFill>
                  <a:srgbClr val="0000FF"/>
                </a:solidFill>
              </a:rPr>
              <a:t>velocity</a:t>
            </a:r>
            <a:endParaRPr lang="en-GB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tx1"/>
                </a:solidFill>
              </a:rPr>
              <a:t>Getting faster? (accelerating)</a:t>
            </a:r>
            <a:endParaRPr lang="en-GB" smtClean="0">
              <a:solidFill>
                <a:schemeClr val="tx1"/>
              </a:solidFill>
            </a:endParaRPr>
          </a:p>
        </p:txBody>
      </p:sp>
      <p:sp>
        <p:nvSpPr>
          <p:cNvPr id="34820" name="Line 4"/>
          <p:cNvSpPr>
            <a:spLocks noChangeShapeType="1"/>
          </p:cNvSpPr>
          <p:nvPr/>
        </p:nvSpPr>
        <p:spPr bwMode="auto">
          <a:xfrm flipV="1">
            <a:off x="685800" y="1981200"/>
            <a:ext cx="0" cy="4114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34821" name="Line 5"/>
          <p:cNvSpPr>
            <a:spLocks noChangeShapeType="1"/>
          </p:cNvSpPr>
          <p:nvPr/>
        </p:nvSpPr>
        <p:spPr bwMode="auto">
          <a:xfrm flipV="1">
            <a:off x="685800" y="6096000"/>
            <a:ext cx="78486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34823" name="Text Box 7"/>
          <p:cNvSpPr txBox="1">
            <a:spLocks noChangeArrowheads="1"/>
          </p:cNvSpPr>
          <p:nvPr/>
        </p:nvSpPr>
        <p:spPr bwMode="auto">
          <a:xfrm>
            <a:off x="6858000" y="6248400"/>
            <a:ext cx="137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time</a:t>
            </a:r>
            <a:endParaRPr lang="en-GB"/>
          </a:p>
        </p:txBody>
      </p:sp>
      <p:sp>
        <p:nvSpPr>
          <p:cNvPr id="34824" name="Line 8"/>
          <p:cNvSpPr>
            <a:spLocks noChangeShapeType="1"/>
          </p:cNvSpPr>
          <p:nvPr/>
        </p:nvSpPr>
        <p:spPr bwMode="auto">
          <a:xfrm flipV="1">
            <a:off x="685800" y="1981200"/>
            <a:ext cx="7696200" cy="411480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4825" name="AutoShape 12"/>
          <p:cNvSpPr>
            <a:spLocks noChangeArrowheads="1"/>
          </p:cNvSpPr>
          <p:nvPr/>
        </p:nvSpPr>
        <p:spPr bwMode="auto">
          <a:xfrm flipH="1">
            <a:off x="609600" y="1981200"/>
            <a:ext cx="7848600" cy="4114800"/>
          </a:xfrm>
          <a:prstGeom prst="rtTriangl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34826" name="Text Box 13"/>
          <p:cNvSpPr txBox="1">
            <a:spLocks noChangeArrowheads="1"/>
          </p:cNvSpPr>
          <p:nvPr/>
        </p:nvSpPr>
        <p:spPr bwMode="auto">
          <a:xfrm>
            <a:off x="4267200" y="4343400"/>
            <a:ext cx="3962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The </a:t>
            </a:r>
            <a:r>
              <a:rPr lang="en-US" b="1"/>
              <a:t>area under the graph</a:t>
            </a:r>
            <a:r>
              <a:rPr lang="en-US"/>
              <a:t> gives the </a:t>
            </a:r>
            <a:r>
              <a:rPr lang="en-US" b="1"/>
              <a:t>distance</a:t>
            </a:r>
            <a:r>
              <a:rPr lang="en-US"/>
              <a:t> travelled</a:t>
            </a: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762000" y="2514600"/>
            <a:ext cx="152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solidFill>
                  <a:srgbClr val="0000FF"/>
                </a:solidFill>
              </a:rPr>
              <a:t>velocity</a:t>
            </a:r>
            <a:endParaRPr lang="en-GB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tx1"/>
                </a:solidFill>
              </a:rPr>
              <a:t>Example:</a:t>
            </a:r>
            <a:endParaRPr lang="en-GB" smtClean="0">
              <a:solidFill>
                <a:schemeClr val="tx1"/>
              </a:solidFill>
            </a:endParaRPr>
          </a:p>
        </p:txBody>
      </p:sp>
      <p:sp>
        <p:nvSpPr>
          <p:cNvPr id="35844" name="Line 4"/>
          <p:cNvSpPr>
            <a:spLocks noChangeShapeType="1"/>
          </p:cNvSpPr>
          <p:nvPr/>
        </p:nvSpPr>
        <p:spPr bwMode="auto">
          <a:xfrm flipV="1">
            <a:off x="685800" y="1981200"/>
            <a:ext cx="0" cy="4114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35845" name="Line 5"/>
          <p:cNvSpPr>
            <a:spLocks noChangeShapeType="1"/>
          </p:cNvSpPr>
          <p:nvPr/>
        </p:nvSpPr>
        <p:spPr bwMode="auto">
          <a:xfrm flipV="1">
            <a:off x="685800" y="6096000"/>
            <a:ext cx="78486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35847" name="Text Box 7"/>
          <p:cNvSpPr txBox="1">
            <a:spLocks noChangeArrowheads="1"/>
          </p:cNvSpPr>
          <p:nvPr/>
        </p:nvSpPr>
        <p:spPr bwMode="auto">
          <a:xfrm>
            <a:off x="6858000" y="6248400"/>
            <a:ext cx="137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time</a:t>
            </a:r>
            <a:endParaRPr lang="en-GB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762000" y="2514600"/>
            <a:ext cx="152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solidFill>
                  <a:srgbClr val="0000FF"/>
                </a:solidFill>
              </a:rPr>
              <a:t>velocity</a:t>
            </a:r>
            <a:endParaRPr lang="en-GB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>
                <a:solidFill>
                  <a:schemeClr val="tx1"/>
                </a:solidFill>
              </a:rPr>
              <a:t>A dog falling from a tall building (no air resistance)</a:t>
            </a:r>
            <a:endParaRPr lang="en-GB" smtClean="0">
              <a:solidFill>
                <a:schemeClr val="tx1"/>
              </a:solidFill>
            </a:endParaRPr>
          </a:p>
        </p:txBody>
      </p:sp>
      <p:sp>
        <p:nvSpPr>
          <p:cNvPr id="36868" name="Line 4"/>
          <p:cNvSpPr>
            <a:spLocks noChangeShapeType="1"/>
          </p:cNvSpPr>
          <p:nvPr/>
        </p:nvSpPr>
        <p:spPr bwMode="auto">
          <a:xfrm flipV="1">
            <a:off x="685800" y="1981200"/>
            <a:ext cx="0" cy="4114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36869" name="Line 5"/>
          <p:cNvSpPr>
            <a:spLocks noChangeShapeType="1"/>
          </p:cNvSpPr>
          <p:nvPr/>
        </p:nvSpPr>
        <p:spPr bwMode="auto">
          <a:xfrm flipV="1">
            <a:off x="685800" y="6096000"/>
            <a:ext cx="78486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36871" name="Text Box 7"/>
          <p:cNvSpPr txBox="1">
            <a:spLocks noChangeArrowheads="1"/>
          </p:cNvSpPr>
          <p:nvPr/>
        </p:nvSpPr>
        <p:spPr bwMode="auto">
          <a:xfrm>
            <a:off x="6858000" y="6248400"/>
            <a:ext cx="137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time</a:t>
            </a:r>
            <a:endParaRPr lang="en-GB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762000" y="2514600"/>
            <a:ext cx="152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solidFill>
                  <a:srgbClr val="0000FF"/>
                </a:solidFill>
              </a:rPr>
              <a:t>velocity</a:t>
            </a:r>
            <a:endParaRPr lang="en-GB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>
                <a:solidFill>
                  <a:schemeClr val="tx1"/>
                </a:solidFill>
              </a:rPr>
              <a:t>A dog falling from a tall building (no air resistance)</a:t>
            </a:r>
            <a:endParaRPr lang="en-GB" smtClean="0">
              <a:solidFill>
                <a:schemeClr val="tx1"/>
              </a:solidFill>
            </a:endParaRPr>
          </a:p>
        </p:txBody>
      </p:sp>
      <p:sp>
        <p:nvSpPr>
          <p:cNvPr id="37892" name="Line 4"/>
          <p:cNvSpPr>
            <a:spLocks noChangeShapeType="1"/>
          </p:cNvSpPr>
          <p:nvPr/>
        </p:nvSpPr>
        <p:spPr bwMode="auto">
          <a:xfrm flipV="1">
            <a:off x="685800" y="1981200"/>
            <a:ext cx="0" cy="4114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37893" name="Line 5"/>
          <p:cNvSpPr>
            <a:spLocks noChangeShapeType="1"/>
          </p:cNvSpPr>
          <p:nvPr/>
        </p:nvSpPr>
        <p:spPr bwMode="auto">
          <a:xfrm flipV="1">
            <a:off x="685800" y="6096000"/>
            <a:ext cx="78486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37895" name="Text Box 7"/>
          <p:cNvSpPr txBox="1">
            <a:spLocks noChangeArrowheads="1"/>
          </p:cNvSpPr>
          <p:nvPr/>
        </p:nvSpPr>
        <p:spPr bwMode="auto">
          <a:xfrm>
            <a:off x="6858000" y="6248400"/>
            <a:ext cx="137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time</a:t>
            </a:r>
            <a:endParaRPr lang="en-GB"/>
          </a:p>
        </p:txBody>
      </p:sp>
      <p:sp>
        <p:nvSpPr>
          <p:cNvPr id="37896" name="Line 8"/>
          <p:cNvSpPr>
            <a:spLocks noChangeShapeType="1"/>
          </p:cNvSpPr>
          <p:nvPr/>
        </p:nvSpPr>
        <p:spPr bwMode="auto">
          <a:xfrm flipV="1">
            <a:off x="685800" y="2438400"/>
            <a:ext cx="3352800" cy="365760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7897" name="Line 9"/>
          <p:cNvSpPr>
            <a:spLocks noChangeShapeType="1"/>
          </p:cNvSpPr>
          <p:nvPr/>
        </p:nvSpPr>
        <p:spPr bwMode="auto">
          <a:xfrm flipV="1">
            <a:off x="4038600" y="2438400"/>
            <a:ext cx="0" cy="365760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7898" name="Line 10"/>
          <p:cNvSpPr>
            <a:spLocks noChangeShapeType="1"/>
          </p:cNvSpPr>
          <p:nvPr/>
        </p:nvSpPr>
        <p:spPr bwMode="auto">
          <a:xfrm flipV="1">
            <a:off x="4038600" y="6019800"/>
            <a:ext cx="4267200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762000" y="2514600"/>
            <a:ext cx="152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solidFill>
                  <a:srgbClr val="0000FF"/>
                </a:solidFill>
              </a:rPr>
              <a:t>velocity</a:t>
            </a:r>
            <a:endParaRPr lang="en-GB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>
                <a:solidFill>
                  <a:schemeClr val="tx1"/>
                </a:solidFill>
              </a:rPr>
              <a:t>A dog falling from a tall building (no air resistance)</a:t>
            </a:r>
            <a:endParaRPr lang="en-GB" smtClean="0">
              <a:solidFill>
                <a:schemeClr val="tx1"/>
              </a:solidFill>
            </a:endParaRPr>
          </a:p>
        </p:txBody>
      </p:sp>
      <p:sp>
        <p:nvSpPr>
          <p:cNvPr id="38916" name="Line 4"/>
          <p:cNvSpPr>
            <a:spLocks noChangeShapeType="1"/>
          </p:cNvSpPr>
          <p:nvPr/>
        </p:nvSpPr>
        <p:spPr bwMode="auto">
          <a:xfrm flipV="1">
            <a:off x="685800" y="1981200"/>
            <a:ext cx="0" cy="4114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38917" name="Line 5"/>
          <p:cNvSpPr>
            <a:spLocks noChangeShapeType="1"/>
          </p:cNvSpPr>
          <p:nvPr/>
        </p:nvSpPr>
        <p:spPr bwMode="auto">
          <a:xfrm flipV="1">
            <a:off x="685800" y="6096000"/>
            <a:ext cx="78486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38919" name="Text Box 7"/>
          <p:cNvSpPr txBox="1">
            <a:spLocks noChangeArrowheads="1"/>
          </p:cNvSpPr>
          <p:nvPr/>
        </p:nvSpPr>
        <p:spPr bwMode="auto">
          <a:xfrm>
            <a:off x="6858000" y="6248400"/>
            <a:ext cx="137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time</a:t>
            </a:r>
            <a:endParaRPr lang="en-GB"/>
          </a:p>
        </p:txBody>
      </p:sp>
      <p:sp>
        <p:nvSpPr>
          <p:cNvPr id="38920" name="Line 8"/>
          <p:cNvSpPr>
            <a:spLocks noChangeShapeType="1"/>
          </p:cNvSpPr>
          <p:nvPr/>
        </p:nvSpPr>
        <p:spPr bwMode="auto">
          <a:xfrm flipV="1">
            <a:off x="685800" y="2438400"/>
            <a:ext cx="3352800" cy="365760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8921" name="Line 9"/>
          <p:cNvSpPr>
            <a:spLocks noChangeShapeType="1"/>
          </p:cNvSpPr>
          <p:nvPr/>
        </p:nvSpPr>
        <p:spPr bwMode="auto">
          <a:xfrm flipV="1">
            <a:off x="4038600" y="2438400"/>
            <a:ext cx="0" cy="365760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8922" name="Line 10"/>
          <p:cNvSpPr>
            <a:spLocks noChangeShapeType="1"/>
          </p:cNvSpPr>
          <p:nvPr/>
        </p:nvSpPr>
        <p:spPr bwMode="auto">
          <a:xfrm flipV="1">
            <a:off x="4038600" y="6019800"/>
            <a:ext cx="4267200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8923" name="Text Box 11"/>
          <p:cNvSpPr txBox="1">
            <a:spLocks noChangeArrowheads="1"/>
          </p:cNvSpPr>
          <p:nvPr/>
        </p:nvSpPr>
        <p:spPr bwMode="auto">
          <a:xfrm>
            <a:off x="4724400" y="3200400"/>
            <a:ext cx="381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Area = height of building</a:t>
            </a:r>
          </a:p>
        </p:txBody>
      </p:sp>
      <p:sp>
        <p:nvSpPr>
          <p:cNvPr id="38924" name="Line 12"/>
          <p:cNvSpPr>
            <a:spLocks noChangeShapeType="1"/>
          </p:cNvSpPr>
          <p:nvPr/>
        </p:nvSpPr>
        <p:spPr bwMode="auto">
          <a:xfrm flipH="1">
            <a:off x="3200400" y="3429000"/>
            <a:ext cx="15240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762000" y="2514600"/>
            <a:ext cx="152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solidFill>
                  <a:srgbClr val="0000FF"/>
                </a:solidFill>
              </a:rPr>
              <a:t>velocity</a:t>
            </a:r>
            <a:endParaRPr lang="en-GB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Kinematic Concepts</a:t>
            </a:r>
          </a:p>
        </p:txBody>
      </p:sp>
      <p:sp>
        <p:nvSpPr>
          <p:cNvPr id="1126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41148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buNone/>
            </a:pPr>
            <a:r>
              <a:rPr lang="es-MX" sz="3200" dirty="0" smtClean="0"/>
              <a:t>	</a:t>
            </a:r>
            <a:r>
              <a:rPr lang="es-MX" sz="4000" dirty="0" err="1" smtClean="0"/>
              <a:t>Acceleration</a:t>
            </a:r>
            <a:endParaRPr lang="es-MX" sz="3200" dirty="0"/>
          </a:p>
          <a:p>
            <a:pPr>
              <a:lnSpc>
                <a:spcPct val="90000"/>
              </a:lnSpc>
            </a:pPr>
            <a:r>
              <a:rPr lang="es-MX" sz="3200" dirty="0" err="1"/>
              <a:t>Is</a:t>
            </a:r>
            <a:r>
              <a:rPr lang="es-MX" sz="3200" dirty="0"/>
              <a:t> </a:t>
            </a:r>
            <a:r>
              <a:rPr lang="es-MX" sz="3200" dirty="0" err="1"/>
              <a:t>the</a:t>
            </a:r>
            <a:r>
              <a:rPr lang="es-MX" sz="3200" dirty="0"/>
              <a:t> </a:t>
            </a:r>
            <a:r>
              <a:rPr lang="es-MX" sz="3200" dirty="0" err="1"/>
              <a:t>rate</a:t>
            </a:r>
            <a:r>
              <a:rPr lang="es-MX" sz="3200" dirty="0"/>
              <a:t> of </a:t>
            </a:r>
            <a:r>
              <a:rPr lang="es-MX" sz="3200" dirty="0" err="1"/>
              <a:t>change</a:t>
            </a:r>
            <a:r>
              <a:rPr lang="es-MX" sz="3200" dirty="0"/>
              <a:t> of </a:t>
            </a:r>
            <a:r>
              <a:rPr lang="es-MX" sz="3200" dirty="0" err="1"/>
              <a:t>velocity</a:t>
            </a:r>
            <a:r>
              <a:rPr lang="es-MX" sz="3200" dirty="0"/>
              <a:t> </a:t>
            </a:r>
            <a:r>
              <a:rPr lang="es-MX" sz="3200" i="1" dirty="0"/>
              <a:t>in a </a:t>
            </a:r>
            <a:r>
              <a:rPr lang="es-MX" sz="3200" i="1" dirty="0" err="1"/>
              <a:t>given</a:t>
            </a:r>
            <a:r>
              <a:rPr lang="es-MX" sz="3200" i="1" dirty="0"/>
              <a:t> </a:t>
            </a:r>
            <a:r>
              <a:rPr lang="es-MX" sz="3200" i="1" dirty="0" err="1"/>
              <a:t>direction</a:t>
            </a:r>
            <a:endParaRPr lang="es-MX" sz="3200" i="1" dirty="0"/>
          </a:p>
          <a:p>
            <a:pPr>
              <a:lnSpc>
                <a:spcPct val="90000"/>
              </a:lnSpc>
            </a:pPr>
            <a:r>
              <a:rPr lang="es-MX" sz="3200" i="1" dirty="0"/>
              <a:t>a = </a:t>
            </a:r>
            <a:r>
              <a:rPr lang="es-MX" sz="3200" dirty="0">
                <a:sym typeface="Symbol" pitchFamily="18" charset="2"/>
              </a:rPr>
              <a:t></a:t>
            </a:r>
            <a:r>
              <a:rPr lang="es-MX" sz="3200" dirty="0"/>
              <a:t>v / </a:t>
            </a:r>
            <a:r>
              <a:rPr lang="es-MX" sz="3200" dirty="0">
                <a:sym typeface="Symbol" pitchFamily="18" charset="2"/>
              </a:rPr>
              <a:t></a:t>
            </a:r>
            <a:r>
              <a:rPr lang="es-MX" sz="3200" dirty="0"/>
              <a:t>t  (</a:t>
            </a:r>
            <a:r>
              <a:rPr lang="es-MX" sz="3200" dirty="0" err="1"/>
              <a:t>where</a:t>
            </a:r>
            <a:r>
              <a:rPr lang="es-MX" sz="3200" dirty="0"/>
              <a:t> </a:t>
            </a:r>
            <a:r>
              <a:rPr lang="es-MX" sz="3200" dirty="0">
                <a:sym typeface="Symbol" pitchFamily="18" charset="2"/>
              </a:rPr>
              <a:t></a:t>
            </a:r>
            <a:r>
              <a:rPr lang="es-MX" sz="3200" dirty="0"/>
              <a:t>v = v – u)</a:t>
            </a:r>
            <a:endParaRPr lang="es-MX" sz="3200" i="1" dirty="0"/>
          </a:p>
          <a:p>
            <a:pPr>
              <a:lnSpc>
                <a:spcPct val="90000"/>
              </a:lnSpc>
            </a:pPr>
            <a:r>
              <a:rPr lang="es-MX" sz="3200" dirty="0" err="1"/>
              <a:t>It</a:t>
            </a:r>
            <a:r>
              <a:rPr lang="es-MX" sz="3200" dirty="0"/>
              <a:t> </a:t>
            </a:r>
            <a:r>
              <a:rPr lang="es-MX" sz="3200" dirty="0" err="1"/>
              <a:t>is</a:t>
            </a:r>
            <a:r>
              <a:rPr lang="es-MX" sz="3200" dirty="0"/>
              <a:t> a vector </a:t>
            </a:r>
            <a:r>
              <a:rPr lang="es-MX" sz="3200" dirty="0" err="1"/>
              <a:t>quantity</a:t>
            </a:r>
            <a:endParaRPr lang="es-MX" sz="3200" i="1" dirty="0"/>
          </a:p>
          <a:p>
            <a:pPr>
              <a:lnSpc>
                <a:spcPct val="90000"/>
              </a:lnSpc>
            </a:pPr>
            <a:r>
              <a:rPr lang="es-MX" sz="3200" dirty="0" err="1"/>
              <a:t>If</a:t>
            </a:r>
            <a:r>
              <a:rPr lang="es-MX" sz="3200" dirty="0"/>
              <a:t> </a:t>
            </a:r>
            <a:r>
              <a:rPr lang="es-MX" sz="3200" dirty="0" err="1"/>
              <a:t>the</a:t>
            </a:r>
            <a:r>
              <a:rPr lang="es-MX" sz="3200" dirty="0"/>
              <a:t> </a:t>
            </a:r>
            <a:r>
              <a:rPr lang="es-MX" sz="3200" dirty="0" err="1"/>
              <a:t>acceleration</a:t>
            </a:r>
            <a:r>
              <a:rPr lang="es-MX" sz="3200" dirty="0"/>
              <a:t> of </a:t>
            </a:r>
            <a:r>
              <a:rPr lang="es-MX" sz="3200" dirty="0" err="1"/>
              <a:t>an</a:t>
            </a:r>
            <a:r>
              <a:rPr lang="es-MX" sz="3200" dirty="0"/>
              <a:t> </a:t>
            </a:r>
            <a:r>
              <a:rPr lang="es-MX" sz="3200" dirty="0" err="1"/>
              <a:t>object</a:t>
            </a:r>
            <a:r>
              <a:rPr lang="es-MX" sz="3200" dirty="0"/>
              <a:t> </a:t>
            </a:r>
            <a:r>
              <a:rPr lang="es-MX" sz="3200" dirty="0" err="1"/>
              <a:t>is</a:t>
            </a:r>
            <a:r>
              <a:rPr lang="es-MX" sz="3200" dirty="0"/>
              <a:t> positive </a:t>
            </a:r>
            <a:r>
              <a:rPr lang="es-MX" sz="3200" dirty="0" err="1"/>
              <a:t>then</a:t>
            </a:r>
            <a:r>
              <a:rPr lang="es-MX" sz="3200" dirty="0"/>
              <a:t> </a:t>
            </a:r>
            <a:r>
              <a:rPr lang="es-MX" sz="3200" dirty="0" err="1"/>
              <a:t>we</a:t>
            </a:r>
            <a:r>
              <a:rPr lang="es-MX" sz="3200" dirty="0"/>
              <a:t> </a:t>
            </a:r>
            <a:r>
              <a:rPr lang="es-MX" sz="3200" dirty="0" err="1"/>
              <a:t>understand</a:t>
            </a:r>
            <a:r>
              <a:rPr lang="es-MX" sz="3200" dirty="0"/>
              <a:t> </a:t>
            </a:r>
            <a:r>
              <a:rPr lang="es-MX" sz="3200" dirty="0" err="1"/>
              <a:t>its</a:t>
            </a:r>
            <a:r>
              <a:rPr lang="es-MX" sz="3200" dirty="0"/>
              <a:t> </a:t>
            </a:r>
            <a:r>
              <a:rPr lang="es-MX" sz="3200" dirty="0" err="1"/>
              <a:t>rate</a:t>
            </a:r>
            <a:r>
              <a:rPr lang="es-MX" sz="3200" dirty="0"/>
              <a:t> of </a:t>
            </a:r>
            <a:r>
              <a:rPr lang="es-MX" sz="3200" dirty="0" err="1"/>
              <a:t>change</a:t>
            </a:r>
            <a:r>
              <a:rPr lang="es-MX" sz="3200" dirty="0"/>
              <a:t> of </a:t>
            </a:r>
            <a:r>
              <a:rPr lang="es-MX" sz="3200" dirty="0" err="1"/>
              <a:t>velocity</a:t>
            </a:r>
            <a:r>
              <a:rPr lang="es-MX" sz="3200" dirty="0"/>
              <a:t> </a:t>
            </a:r>
            <a:r>
              <a:rPr lang="es-MX" sz="3200" dirty="0" err="1"/>
              <a:t>to</a:t>
            </a:r>
            <a:r>
              <a:rPr lang="es-MX" sz="3200" dirty="0"/>
              <a:t> </a:t>
            </a:r>
            <a:r>
              <a:rPr lang="es-MX" sz="3200" dirty="0" err="1"/>
              <a:t>be</a:t>
            </a:r>
            <a:r>
              <a:rPr lang="es-MX" sz="3200" dirty="0"/>
              <a:t> positive and </a:t>
            </a:r>
            <a:r>
              <a:rPr lang="es-MX" sz="3200" dirty="0" err="1"/>
              <a:t>it</a:t>
            </a:r>
            <a:r>
              <a:rPr lang="es-MX" sz="3200" dirty="0"/>
              <a:t> </a:t>
            </a:r>
            <a:r>
              <a:rPr lang="es-MX" sz="3200" dirty="0" err="1"/>
              <a:t>could</a:t>
            </a:r>
            <a:r>
              <a:rPr lang="es-MX" sz="3200" dirty="0"/>
              <a:t> mean </a:t>
            </a:r>
            <a:r>
              <a:rPr lang="es-MX" sz="3200" dirty="0" err="1"/>
              <a:t>that</a:t>
            </a:r>
            <a:r>
              <a:rPr lang="es-MX" sz="3200" dirty="0"/>
              <a:t> </a:t>
            </a:r>
            <a:r>
              <a:rPr lang="es-MX" sz="3200" dirty="0" err="1"/>
              <a:t>its</a:t>
            </a:r>
            <a:r>
              <a:rPr lang="es-MX" sz="3200" dirty="0"/>
              <a:t> </a:t>
            </a:r>
            <a:r>
              <a:rPr lang="es-MX" sz="3200" dirty="0" err="1"/>
              <a:t>speed</a:t>
            </a:r>
            <a:r>
              <a:rPr lang="es-MX" sz="3200" dirty="0"/>
              <a:t> </a:t>
            </a:r>
            <a:r>
              <a:rPr lang="es-MX" sz="3200" dirty="0" err="1"/>
              <a:t>is</a:t>
            </a:r>
            <a:r>
              <a:rPr lang="es-MX" sz="3200" dirty="0"/>
              <a:t> </a:t>
            </a:r>
            <a:r>
              <a:rPr lang="es-MX" sz="3200" dirty="0" err="1"/>
              <a:t>increasing</a:t>
            </a:r>
            <a:endParaRPr lang="es-MX" sz="3200" dirty="0"/>
          </a:p>
          <a:p>
            <a:pPr lvl="2">
              <a:lnSpc>
                <a:spcPct val="90000"/>
              </a:lnSpc>
              <a:buClrTx/>
            </a:pPr>
            <a:r>
              <a:rPr lang="es-MX" dirty="0"/>
              <a:t>Do </a:t>
            </a:r>
            <a:r>
              <a:rPr lang="es-MX" b="1" dirty="0" err="1"/>
              <a:t>not</a:t>
            </a:r>
            <a:r>
              <a:rPr lang="es-MX" dirty="0"/>
              <a:t> </a:t>
            </a:r>
            <a:r>
              <a:rPr lang="es-MX" dirty="0" err="1"/>
              <a:t>think</a:t>
            </a:r>
            <a:r>
              <a:rPr lang="es-MX" dirty="0"/>
              <a:t> of </a:t>
            </a:r>
            <a:r>
              <a:rPr lang="es-MX" dirty="0" err="1"/>
              <a:t>acceleration</a:t>
            </a:r>
            <a:r>
              <a:rPr lang="es-MX" dirty="0"/>
              <a:t> as a ´</a:t>
            </a:r>
            <a:r>
              <a:rPr lang="es-MX" dirty="0" err="1"/>
              <a:t>slowing</a:t>
            </a:r>
            <a:r>
              <a:rPr lang="es-MX" dirty="0"/>
              <a:t> </a:t>
            </a:r>
            <a:r>
              <a:rPr lang="es-MX" dirty="0" err="1"/>
              <a:t>up´or</a:t>
            </a:r>
            <a:r>
              <a:rPr lang="es-MX" dirty="0"/>
              <a:t> a ´</a:t>
            </a:r>
            <a:r>
              <a:rPr lang="es-MX" dirty="0" err="1"/>
              <a:t>getting</a:t>
            </a:r>
            <a:r>
              <a:rPr lang="es-MX" dirty="0"/>
              <a:t> </a:t>
            </a:r>
            <a:r>
              <a:rPr lang="es-MX" dirty="0" err="1"/>
              <a:t>faster</a:t>
            </a:r>
            <a:r>
              <a:rPr lang="es-MX" dirty="0"/>
              <a:t>´.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 bldLvl="2" autoUpdateAnimBg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MX"/>
              <a:t>Graphical Representation of Motion </a:t>
            </a:r>
            <a:endParaRPr lang="en-US"/>
          </a:p>
        </p:txBody>
      </p:sp>
      <p:sp>
        <p:nvSpPr>
          <p:cNvPr id="14339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MX" sz="3200" dirty="0" err="1"/>
              <a:t>These</a:t>
            </a:r>
            <a:r>
              <a:rPr lang="es-MX" sz="3200" dirty="0"/>
              <a:t> come in </a:t>
            </a:r>
            <a:r>
              <a:rPr lang="es-MX" sz="3200" dirty="0" smtClean="0"/>
              <a:t>3 </a:t>
            </a:r>
            <a:r>
              <a:rPr lang="es-MX" sz="3200" dirty="0" err="1"/>
              <a:t>forms</a:t>
            </a:r>
            <a:endParaRPr lang="es-MX" sz="3200" dirty="0"/>
          </a:p>
          <a:p>
            <a:r>
              <a:rPr lang="es-MX" sz="3200" dirty="0"/>
              <a:t>1. </a:t>
            </a:r>
            <a:r>
              <a:rPr lang="es-MX" sz="3200" dirty="0" smtClean="0"/>
              <a:t>Position-time </a:t>
            </a:r>
            <a:r>
              <a:rPr lang="es-MX" sz="3200" dirty="0" err="1"/>
              <a:t>graphs</a:t>
            </a:r>
            <a:endParaRPr lang="es-MX" sz="3200" dirty="0"/>
          </a:p>
          <a:p>
            <a:r>
              <a:rPr lang="es-MX" sz="3200" dirty="0"/>
              <a:t>2</a:t>
            </a:r>
            <a:r>
              <a:rPr lang="es-MX" sz="3200" dirty="0" smtClean="0"/>
              <a:t>. </a:t>
            </a:r>
            <a:r>
              <a:rPr lang="es-MX" sz="3200" dirty="0" err="1"/>
              <a:t>Velocity</a:t>
            </a:r>
            <a:r>
              <a:rPr lang="es-MX" sz="3200" dirty="0"/>
              <a:t>-time </a:t>
            </a:r>
            <a:r>
              <a:rPr lang="es-MX" sz="3200" dirty="0" err="1"/>
              <a:t>graphs</a:t>
            </a:r>
            <a:endParaRPr lang="es-MX" sz="3200" dirty="0"/>
          </a:p>
          <a:p>
            <a:r>
              <a:rPr lang="es-MX" sz="3200" dirty="0"/>
              <a:t>3</a:t>
            </a:r>
            <a:r>
              <a:rPr lang="es-MX" sz="3200" dirty="0" smtClean="0"/>
              <a:t>. </a:t>
            </a:r>
            <a:r>
              <a:rPr lang="es-MX" sz="3200" dirty="0" err="1"/>
              <a:t>Acceleration</a:t>
            </a:r>
            <a:r>
              <a:rPr lang="es-MX" sz="3200" dirty="0"/>
              <a:t>-time </a:t>
            </a:r>
            <a:r>
              <a:rPr lang="es-MX" sz="3200" dirty="0" err="1"/>
              <a:t>graphs</a:t>
            </a:r>
            <a:endParaRPr lang="es-MX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 autoUpdateAnimBg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err="1" smtClean="0"/>
              <a:t>Gradients</a:t>
            </a:r>
            <a:r>
              <a:rPr lang="es-MX" dirty="0" smtClean="0"/>
              <a:t> </a:t>
            </a:r>
            <a:r>
              <a:rPr lang="es-MX" dirty="0"/>
              <a:t>of </a:t>
            </a:r>
            <a:r>
              <a:rPr lang="es-MX" dirty="0" err="1"/>
              <a:t>Graphs</a:t>
            </a:r>
            <a:endParaRPr lang="es-MX" dirty="0"/>
          </a:p>
        </p:txBody>
      </p:sp>
      <p:sp>
        <p:nvSpPr>
          <p:cNvPr id="15363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MX" sz="3200" dirty="0" err="1" smtClean="0"/>
              <a:t>Gradient</a:t>
            </a:r>
            <a:r>
              <a:rPr lang="es-MX" sz="3200" dirty="0" smtClean="0"/>
              <a:t> of </a:t>
            </a:r>
            <a:r>
              <a:rPr lang="es-MX" sz="3200" dirty="0"/>
              <a:t>a </a:t>
            </a:r>
            <a:r>
              <a:rPr lang="es-MX" sz="3200" i="1" dirty="0" smtClean="0"/>
              <a:t>Position-time </a:t>
            </a:r>
            <a:r>
              <a:rPr lang="es-MX" sz="3200" dirty="0" err="1" smtClean="0"/>
              <a:t>graph</a:t>
            </a:r>
            <a:r>
              <a:rPr lang="es-MX" sz="3200" dirty="0" smtClean="0"/>
              <a:t> </a:t>
            </a:r>
            <a:r>
              <a:rPr lang="es-MX" sz="3200" dirty="0" err="1"/>
              <a:t>is</a:t>
            </a:r>
            <a:r>
              <a:rPr lang="es-MX" sz="3200" dirty="0"/>
              <a:t> </a:t>
            </a:r>
            <a:r>
              <a:rPr lang="es-MX" sz="3200" dirty="0" err="1"/>
              <a:t>the</a:t>
            </a:r>
            <a:r>
              <a:rPr lang="es-MX" sz="3200" dirty="0"/>
              <a:t> </a:t>
            </a:r>
            <a:r>
              <a:rPr lang="es-MX" sz="3200" dirty="0" err="1"/>
              <a:t>velocity</a:t>
            </a:r>
            <a:r>
              <a:rPr lang="es-MX" sz="3200" dirty="0"/>
              <a:t> (</a:t>
            </a:r>
            <a:r>
              <a:rPr lang="es-MX" sz="3200" dirty="0" err="1"/>
              <a:t>instantaneous</a:t>
            </a:r>
            <a:r>
              <a:rPr lang="es-MX" sz="3200" dirty="0"/>
              <a:t> </a:t>
            </a:r>
            <a:r>
              <a:rPr lang="es-MX" sz="3200" dirty="0" err="1"/>
              <a:t>or</a:t>
            </a:r>
            <a:r>
              <a:rPr lang="es-MX" sz="3200" dirty="0"/>
              <a:t> </a:t>
            </a:r>
            <a:r>
              <a:rPr lang="es-MX" sz="3200" dirty="0" err="1"/>
              <a:t>average</a:t>
            </a:r>
            <a:r>
              <a:rPr lang="es-MX" sz="3200" dirty="0"/>
              <a:t>?)</a:t>
            </a:r>
          </a:p>
          <a:p>
            <a:r>
              <a:rPr lang="es-MX" sz="3200" dirty="0" err="1" smtClean="0"/>
              <a:t>Gradient</a:t>
            </a:r>
            <a:r>
              <a:rPr lang="es-MX" sz="3200" dirty="0" smtClean="0"/>
              <a:t> of </a:t>
            </a:r>
            <a:r>
              <a:rPr lang="es-MX" sz="3200" dirty="0"/>
              <a:t>a </a:t>
            </a:r>
            <a:r>
              <a:rPr lang="es-MX" sz="3200" i="1" dirty="0" err="1"/>
              <a:t>Velocity</a:t>
            </a:r>
            <a:r>
              <a:rPr lang="es-MX" sz="3200" i="1" dirty="0"/>
              <a:t>-time</a:t>
            </a:r>
            <a:r>
              <a:rPr lang="es-MX" sz="3200" dirty="0"/>
              <a:t> </a:t>
            </a:r>
            <a:r>
              <a:rPr lang="es-MX" sz="3200" dirty="0" err="1"/>
              <a:t>graph</a:t>
            </a:r>
            <a:r>
              <a:rPr lang="es-MX" sz="3200" dirty="0"/>
              <a:t> </a:t>
            </a:r>
            <a:r>
              <a:rPr lang="es-MX" sz="3200" dirty="0" err="1"/>
              <a:t>is</a:t>
            </a:r>
            <a:r>
              <a:rPr lang="es-MX" sz="3200" dirty="0"/>
              <a:t> </a:t>
            </a:r>
            <a:r>
              <a:rPr lang="es-MX" sz="3200" dirty="0" err="1"/>
              <a:t>the</a:t>
            </a:r>
            <a:r>
              <a:rPr lang="es-MX" sz="3200" dirty="0"/>
              <a:t> </a:t>
            </a:r>
            <a:r>
              <a:rPr lang="es-MX" sz="3200" dirty="0" err="1"/>
              <a:t>acceleration</a:t>
            </a:r>
            <a:r>
              <a:rPr lang="es-MX" sz="3200" dirty="0"/>
              <a:t> (</a:t>
            </a:r>
            <a:r>
              <a:rPr lang="es-MX" sz="3200" dirty="0" err="1"/>
              <a:t>instantaneous</a:t>
            </a:r>
            <a:r>
              <a:rPr lang="es-MX" sz="3200" dirty="0"/>
              <a:t> </a:t>
            </a:r>
            <a:r>
              <a:rPr lang="es-MX" sz="3200" dirty="0" err="1"/>
              <a:t>or</a:t>
            </a:r>
            <a:r>
              <a:rPr lang="es-MX" sz="3200" dirty="0"/>
              <a:t> </a:t>
            </a:r>
            <a:r>
              <a:rPr lang="es-MX" sz="3200" dirty="0" err="1"/>
              <a:t>average</a:t>
            </a:r>
            <a:r>
              <a:rPr lang="es-MX" sz="3200" dirty="0"/>
              <a:t>?)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 autoUpdateAnimBg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Areas Under Graphs</a:t>
            </a:r>
          </a:p>
        </p:txBody>
      </p:sp>
      <p:sp>
        <p:nvSpPr>
          <p:cNvPr id="1638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MX" sz="3200" dirty="0" err="1"/>
              <a:t>Area</a:t>
            </a:r>
            <a:r>
              <a:rPr lang="es-MX" sz="3200" dirty="0"/>
              <a:t> </a:t>
            </a:r>
            <a:r>
              <a:rPr lang="es-MX" sz="3200" dirty="0" err="1"/>
              <a:t>under</a:t>
            </a:r>
            <a:r>
              <a:rPr lang="es-MX" sz="3200" dirty="0"/>
              <a:t> a </a:t>
            </a:r>
            <a:r>
              <a:rPr lang="es-MX" sz="3200" i="1" dirty="0" err="1"/>
              <a:t>Velocity</a:t>
            </a:r>
            <a:r>
              <a:rPr lang="es-MX" sz="3200" i="1" dirty="0"/>
              <a:t>-time</a:t>
            </a:r>
            <a:r>
              <a:rPr lang="es-MX" sz="3200" dirty="0"/>
              <a:t> </a:t>
            </a:r>
            <a:r>
              <a:rPr lang="es-MX" sz="3200" dirty="0" err="1"/>
              <a:t>graph</a:t>
            </a:r>
            <a:r>
              <a:rPr lang="es-MX" sz="3200" dirty="0"/>
              <a:t> </a:t>
            </a:r>
            <a:r>
              <a:rPr lang="es-MX" sz="3200" dirty="0" err="1"/>
              <a:t>is</a:t>
            </a:r>
            <a:r>
              <a:rPr lang="es-MX" sz="3200" dirty="0"/>
              <a:t> </a:t>
            </a:r>
            <a:r>
              <a:rPr lang="es-MX" sz="3200" dirty="0" err="1"/>
              <a:t>the</a:t>
            </a:r>
            <a:r>
              <a:rPr lang="es-MX" sz="3200" dirty="0"/>
              <a:t> </a:t>
            </a:r>
            <a:r>
              <a:rPr lang="es-MX" sz="3200" dirty="0" err="1"/>
              <a:t>displacement</a:t>
            </a:r>
            <a:endParaRPr lang="es-MX" sz="3200" dirty="0"/>
          </a:p>
          <a:p>
            <a:r>
              <a:rPr lang="es-MX" sz="3200" dirty="0" err="1"/>
              <a:t>Area</a:t>
            </a:r>
            <a:r>
              <a:rPr lang="es-MX" sz="3200" dirty="0"/>
              <a:t> </a:t>
            </a:r>
            <a:r>
              <a:rPr lang="es-MX" sz="3200" dirty="0" err="1"/>
              <a:t>under</a:t>
            </a:r>
            <a:r>
              <a:rPr lang="es-MX" sz="3200" dirty="0"/>
              <a:t> a </a:t>
            </a:r>
            <a:r>
              <a:rPr lang="es-MX" sz="3200" i="1" dirty="0" err="1"/>
              <a:t>Acceleration</a:t>
            </a:r>
            <a:r>
              <a:rPr lang="es-MX" sz="3200" i="1" dirty="0"/>
              <a:t>-time</a:t>
            </a:r>
            <a:r>
              <a:rPr lang="es-MX" sz="3200" dirty="0"/>
              <a:t> </a:t>
            </a:r>
            <a:r>
              <a:rPr lang="es-MX" sz="3200" dirty="0" err="1"/>
              <a:t>graph</a:t>
            </a:r>
            <a:r>
              <a:rPr lang="es-MX" sz="3200" dirty="0"/>
              <a:t> </a:t>
            </a:r>
            <a:r>
              <a:rPr lang="es-MX" sz="3200" dirty="0" err="1"/>
              <a:t>is</a:t>
            </a:r>
            <a:r>
              <a:rPr lang="es-MX" sz="3200" dirty="0"/>
              <a:t> </a:t>
            </a:r>
            <a:r>
              <a:rPr lang="es-MX" sz="3200" dirty="0" err="1"/>
              <a:t>the</a:t>
            </a:r>
            <a:r>
              <a:rPr lang="es-MX" sz="3200" dirty="0"/>
              <a:t> </a:t>
            </a:r>
            <a:r>
              <a:rPr lang="es-MX" sz="3200" dirty="0" err="1"/>
              <a:t>velocity</a:t>
            </a:r>
            <a:endParaRPr lang="es-MX" sz="3200" dirty="0"/>
          </a:p>
          <a:p>
            <a:r>
              <a:rPr lang="es-MX" sz="3200" dirty="0" err="1"/>
              <a:t>Areas</a:t>
            </a:r>
            <a:r>
              <a:rPr lang="es-MX" sz="3200" dirty="0"/>
              <a:t> can </a:t>
            </a:r>
            <a:r>
              <a:rPr lang="es-MX" sz="3200" dirty="0" err="1"/>
              <a:t>be</a:t>
            </a:r>
            <a:r>
              <a:rPr lang="es-MX" sz="3200" dirty="0"/>
              <a:t> </a:t>
            </a:r>
            <a:r>
              <a:rPr lang="es-MX" sz="3200" dirty="0" err="1"/>
              <a:t>calculated</a:t>
            </a:r>
            <a:r>
              <a:rPr lang="es-MX" sz="3200" dirty="0"/>
              <a:t> </a:t>
            </a:r>
            <a:r>
              <a:rPr lang="es-MX" sz="3200" dirty="0" err="1"/>
              <a:t>by</a:t>
            </a:r>
            <a:r>
              <a:rPr lang="es-MX" sz="3200" dirty="0"/>
              <a:t> </a:t>
            </a:r>
            <a:r>
              <a:rPr lang="es-MX" sz="3200" dirty="0" err="1"/>
              <a:t>the</a:t>
            </a:r>
            <a:r>
              <a:rPr lang="es-MX" sz="3200" dirty="0"/>
              <a:t> </a:t>
            </a:r>
            <a:r>
              <a:rPr lang="es-MX" sz="3200" dirty="0" err="1"/>
              <a:t>addition</a:t>
            </a:r>
            <a:r>
              <a:rPr lang="es-MX" sz="3200" dirty="0"/>
              <a:t> of </a:t>
            </a:r>
            <a:r>
              <a:rPr lang="es-MX" sz="3200" dirty="0" err="1"/>
              <a:t>geometric</a:t>
            </a:r>
            <a:r>
              <a:rPr lang="es-MX" sz="3200" dirty="0"/>
              <a:t> </a:t>
            </a:r>
            <a:r>
              <a:rPr lang="es-MX" sz="3200" dirty="0" err="1"/>
              <a:t>shapes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 autoUpdateAnimBg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1143000"/>
          </a:xfrm>
        </p:spPr>
        <p:txBody>
          <a:bodyPr/>
          <a:lstStyle/>
          <a:p>
            <a:pPr algn="ctr"/>
            <a:r>
              <a:rPr lang="en-US" dirty="0" smtClean="0"/>
              <a:t>“Calculus” for Graphs</a:t>
            </a:r>
            <a:endParaRPr lang="en-CA" dirty="0"/>
          </a:p>
        </p:txBody>
      </p:sp>
      <p:sp>
        <p:nvSpPr>
          <p:cNvPr id="5" name="TextBox 4"/>
          <p:cNvSpPr txBox="1"/>
          <p:nvPr/>
        </p:nvSpPr>
        <p:spPr>
          <a:xfrm>
            <a:off x="2438400" y="1981200"/>
            <a:ext cx="44196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+mn-lt"/>
              </a:rPr>
              <a:t>Position – Time</a:t>
            </a:r>
          </a:p>
          <a:p>
            <a:pPr algn="ctr"/>
            <a:endParaRPr lang="en-US" sz="3600" dirty="0" smtClean="0">
              <a:latin typeface="+mn-lt"/>
            </a:endParaRPr>
          </a:p>
          <a:p>
            <a:pPr algn="ctr"/>
            <a:r>
              <a:rPr lang="en-US" sz="3600" dirty="0" smtClean="0">
                <a:latin typeface="+mn-lt"/>
              </a:rPr>
              <a:t>Velocity – Time</a:t>
            </a:r>
          </a:p>
          <a:p>
            <a:pPr algn="ctr"/>
            <a:endParaRPr lang="en-US" sz="3600" dirty="0" smtClean="0">
              <a:latin typeface="+mn-lt"/>
            </a:endParaRPr>
          </a:p>
          <a:p>
            <a:pPr algn="ctr"/>
            <a:r>
              <a:rPr lang="en-US" sz="3600" dirty="0" smtClean="0">
                <a:latin typeface="+mn-lt"/>
              </a:rPr>
              <a:t>Acceleration – Time</a:t>
            </a:r>
            <a:endParaRPr lang="en-CA" sz="3600" dirty="0">
              <a:latin typeface="+mn-lt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2209800" y="2286000"/>
            <a:ext cx="704850" cy="1114425"/>
          </a:xfrm>
          <a:custGeom>
            <a:avLst/>
            <a:gdLst>
              <a:gd name="connsiteX0" fmla="*/ 704850 w 704850"/>
              <a:gd name="connsiteY0" fmla="*/ 1114425 h 1114425"/>
              <a:gd name="connsiteX1" fmla="*/ 4762 w 704850"/>
              <a:gd name="connsiteY1" fmla="*/ 585787 h 1114425"/>
              <a:gd name="connsiteX2" fmla="*/ 676275 w 704850"/>
              <a:gd name="connsiteY2" fmla="*/ 0 h 1114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04850" h="1114425">
                <a:moveTo>
                  <a:pt x="704850" y="1114425"/>
                </a:moveTo>
                <a:cubicBezTo>
                  <a:pt x="357187" y="942974"/>
                  <a:pt x="9524" y="771524"/>
                  <a:pt x="4762" y="585787"/>
                </a:cubicBezTo>
                <a:cubicBezTo>
                  <a:pt x="0" y="400050"/>
                  <a:pt x="550069" y="104775"/>
                  <a:pt x="676275" y="0"/>
                </a:cubicBezTo>
              </a:path>
            </a:pathLst>
          </a:cu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Freeform 9"/>
          <p:cNvSpPr/>
          <p:nvPr/>
        </p:nvSpPr>
        <p:spPr>
          <a:xfrm>
            <a:off x="2133600" y="3505201"/>
            <a:ext cx="762000" cy="1066800"/>
          </a:xfrm>
          <a:custGeom>
            <a:avLst/>
            <a:gdLst>
              <a:gd name="connsiteX0" fmla="*/ 704850 w 704850"/>
              <a:gd name="connsiteY0" fmla="*/ 1114425 h 1114425"/>
              <a:gd name="connsiteX1" fmla="*/ 4762 w 704850"/>
              <a:gd name="connsiteY1" fmla="*/ 585787 h 1114425"/>
              <a:gd name="connsiteX2" fmla="*/ 676275 w 704850"/>
              <a:gd name="connsiteY2" fmla="*/ 0 h 1114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04850" h="1114425">
                <a:moveTo>
                  <a:pt x="704850" y="1114425"/>
                </a:moveTo>
                <a:cubicBezTo>
                  <a:pt x="357187" y="942974"/>
                  <a:pt x="9524" y="771524"/>
                  <a:pt x="4762" y="585787"/>
                </a:cubicBezTo>
                <a:cubicBezTo>
                  <a:pt x="0" y="400050"/>
                  <a:pt x="550069" y="104775"/>
                  <a:pt x="676275" y="0"/>
                </a:cubicBezTo>
              </a:path>
            </a:pathLst>
          </a:custGeom>
          <a:ln w="38100">
            <a:solidFill>
              <a:schemeClr val="tx1"/>
            </a:solidFill>
            <a:headEnd type="triangle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Freeform 10"/>
          <p:cNvSpPr/>
          <p:nvPr/>
        </p:nvSpPr>
        <p:spPr>
          <a:xfrm flipH="1">
            <a:off x="6400800" y="2238375"/>
            <a:ext cx="742950" cy="1114425"/>
          </a:xfrm>
          <a:custGeom>
            <a:avLst/>
            <a:gdLst>
              <a:gd name="connsiteX0" fmla="*/ 704850 w 704850"/>
              <a:gd name="connsiteY0" fmla="*/ 1114425 h 1114425"/>
              <a:gd name="connsiteX1" fmla="*/ 4762 w 704850"/>
              <a:gd name="connsiteY1" fmla="*/ 585787 h 1114425"/>
              <a:gd name="connsiteX2" fmla="*/ 676275 w 704850"/>
              <a:gd name="connsiteY2" fmla="*/ 0 h 1114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04850" h="1114425">
                <a:moveTo>
                  <a:pt x="704850" y="1114425"/>
                </a:moveTo>
                <a:cubicBezTo>
                  <a:pt x="357187" y="942974"/>
                  <a:pt x="9524" y="771524"/>
                  <a:pt x="4762" y="585787"/>
                </a:cubicBezTo>
                <a:cubicBezTo>
                  <a:pt x="0" y="400050"/>
                  <a:pt x="550069" y="104775"/>
                  <a:pt x="676275" y="0"/>
                </a:cubicBezTo>
              </a:path>
            </a:pathLst>
          </a:cu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" name="Freeform 11"/>
          <p:cNvSpPr/>
          <p:nvPr/>
        </p:nvSpPr>
        <p:spPr>
          <a:xfrm flipH="1">
            <a:off x="6400800" y="3429000"/>
            <a:ext cx="742950" cy="1114425"/>
          </a:xfrm>
          <a:custGeom>
            <a:avLst/>
            <a:gdLst>
              <a:gd name="connsiteX0" fmla="*/ 704850 w 704850"/>
              <a:gd name="connsiteY0" fmla="*/ 1114425 h 1114425"/>
              <a:gd name="connsiteX1" fmla="*/ 4762 w 704850"/>
              <a:gd name="connsiteY1" fmla="*/ 585787 h 1114425"/>
              <a:gd name="connsiteX2" fmla="*/ 676275 w 704850"/>
              <a:gd name="connsiteY2" fmla="*/ 0 h 1114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04850" h="1114425">
                <a:moveTo>
                  <a:pt x="704850" y="1114425"/>
                </a:moveTo>
                <a:cubicBezTo>
                  <a:pt x="357187" y="942974"/>
                  <a:pt x="9524" y="771524"/>
                  <a:pt x="4762" y="585787"/>
                </a:cubicBezTo>
                <a:cubicBezTo>
                  <a:pt x="0" y="400050"/>
                  <a:pt x="550069" y="104775"/>
                  <a:pt x="676275" y="0"/>
                </a:cubicBezTo>
              </a:path>
            </a:pathLst>
          </a:cu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3" name="TextBox 12"/>
          <p:cNvSpPr txBox="1"/>
          <p:nvPr/>
        </p:nvSpPr>
        <p:spPr>
          <a:xfrm>
            <a:off x="457200" y="3124200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70C0"/>
                </a:solidFill>
                <a:latin typeface="+mn-lt"/>
              </a:rPr>
              <a:t>Gradients</a:t>
            </a:r>
            <a:endParaRPr lang="en-CA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62800" y="3124200"/>
            <a:ext cx="167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+mn-lt"/>
              </a:rPr>
              <a:t>Areas</a:t>
            </a:r>
            <a:endParaRPr lang="en-CA" sz="3200" b="1" dirty="0">
              <a:solidFill>
                <a:srgbClr val="FF000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7200" smtClean="0">
                <a:solidFill>
                  <a:srgbClr val="FF0000"/>
                </a:solidFill>
              </a:rPr>
              <a:t>Be careful!</a:t>
            </a:r>
            <a:endParaRPr lang="en-GB" sz="7200" smtClean="0">
              <a:solidFill>
                <a:srgbClr val="FF0000"/>
              </a:solidFill>
            </a:endParaRPr>
          </a:p>
        </p:txBody>
      </p:sp>
      <p:grpSp>
        <p:nvGrpSpPr>
          <p:cNvPr id="39939" name="Group 10"/>
          <p:cNvGrpSpPr>
            <a:grpSpLocks/>
          </p:cNvGrpSpPr>
          <p:nvPr/>
        </p:nvGrpSpPr>
        <p:grpSpPr bwMode="auto">
          <a:xfrm>
            <a:off x="685800" y="3810000"/>
            <a:ext cx="3124200" cy="2819400"/>
            <a:chOff x="432" y="2400"/>
            <a:chExt cx="1968" cy="1776"/>
          </a:xfrm>
        </p:grpSpPr>
        <p:sp>
          <p:nvSpPr>
            <p:cNvPr id="39945" name="Line 4"/>
            <p:cNvSpPr>
              <a:spLocks noChangeShapeType="1"/>
            </p:cNvSpPr>
            <p:nvPr/>
          </p:nvSpPr>
          <p:spPr bwMode="auto">
            <a:xfrm flipV="1">
              <a:off x="432" y="2544"/>
              <a:ext cx="0" cy="1296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9946" name="Line 5"/>
            <p:cNvSpPr>
              <a:spLocks noChangeShapeType="1"/>
            </p:cNvSpPr>
            <p:nvPr/>
          </p:nvSpPr>
          <p:spPr bwMode="auto">
            <a:xfrm flipV="1">
              <a:off x="432" y="3840"/>
              <a:ext cx="196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9947" name="Text Box 6"/>
            <p:cNvSpPr txBox="1">
              <a:spLocks noChangeArrowheads="1"/>
            </p:cNvSpPr>
            <p:nvPr/>
          </p:nvSpPr>
          <p:spPr bwMode="auto">
            <a:xfrm>
              <a:off x="480" y="2400"/>
              <a:ext cx="96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 smtClean="0"/>
                <a:t>position</a:t>
              </a:r>
              <a:endParaRPr lang="en-GB" dirty="0"/>
            </a:p>
          </p:txBody>
        </p:sp>
        <p:sp>
          <p:nvSpPr>
            <p:cNvPr id="39948" name="Text Box 7"/>
            <p:cNvSpPr txBox="1">
              <a:spLocks noChangeArrowheads="1"/>
            </p:cNvSpPr>
            <p:nvPr/>
          </p:nvSpPr>
          <p:spPr bwMode="auto">
            <a:xfrm>
              <a:off x="1440" y="3888"/>
              <a:ext cx="86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time</a:t>
              </a:r>
              <a:endParaRPr lang="en-GB"/>
            </a:p>
          </p:txBody>
        </p:sp>
      </p:grpSp>
      <p:grpSp>
        <p:nvGrpSpPr>
          <p:cNvPr id="39940" name="Group 11"/>
          <p:cNvGrpSpPr>
            <a:grpSpLocks/>
          </p:cNvGrpSpPr>
          <p:nvPr/>
        </p:nvGrpSpPr>
        <p:grpSpPr bwMode="auto">
          <a:xfrm>
            <a:off x="4953000" y="2133600"/>
            <a:ext cx="3124200" cy="2819400"/>
            <a:chOff x="432" y="2400"/>
            <a:chExt cx="1968" cy="1776"/>
          </a:xfrm>
        </p:grpSpPr>
        <p:sp>
          <p:nvSpPr>
            <p:cNvPr id="39941" name="Line 12"/>
            <p:cNvSpPr>
              <a:spLocks noChangeShapeType="1"/>
            </p:cNvSpPr>
            <p:nvPr/>
          </p:nvSpPr>
          <p:spPr bwMode="auto">
            <a:xfrm flipV="1">
              <a:off x="432" y="2544"/>
              <a:ext cx="0" cy="1296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9942" name="Line 13"/>
            <p:cNvSpPr>
              <a:spLocks noChangeShapeType="1"/>
            </p:cNvSpPr>
            <p:nvPr/>
          </p:nvSpPr>
          <p:spPr bwMode="auto">
            <a:xfrm flipV="1">
              <a:off x="432" y="3840"/>
              <a:ext cx="196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9943" name="Text Box 14"/>
            <p:cNvSpPr txBox="1">
              <a:spLocks noChangeArrowheads="1"/>
            </p:cNvSpPr>
            <p:nvPr/>
          </p:nvSpPr>
          <p:spPr bwMode="auto">
            <a:xfrm>
              <a:off x="480" y="2400"/>
              <a:ext cx="96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 smtClean="0">
                  <a:solidFill>
                    <a:srgbClr val="0000FF"/>
                  </a:solidFill>
                </a:rPr>
                <a:t>velocity</a:t>
              </a:r>
              <a:endParaRPr lang="en-GB" dirty="0">
                <a:solidFill>
                  <a:srgbClr val="0000FF"/>
                </a:solidFill>
              </a:endParaRPr>
            </a:p>
          </p:txBody>
        </p:sp>
        <p:sp>
          <p:nvSpPr>
            <p:cNvPr id="39944" name="Text Box 15"/>
            <p:cNvSpPr txBox="1">
              <a:spLocks noChangeArrowheads="1"/>
            </p:cNvSpPr>
            <p:nvPr/>
          </p:nvSpPr>
          <p:spPr bwMode="auto">
            <a:xfrm>
              <a:off x="1440" y="3888"/>
              <a:ext cx="86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time</a:t>
              </a:r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5400" smtClean="0">
                <a:solidFill>
                  <a:schemeClr val="tx1"/>
                </a:solidFill>
              </a:rPr>
              <a:t>No movement</a:t>
            </a:r>
            <a:endParaRPr lang="en-GB" sz="5400" smtClean="0">
              <a:solidFill>
                <a:schemeClr val="tx1"/>
              </a:solidFill>
            </a:endParaRPr>
          </a:p>
        </p:txBody>
      </p:sp>
      <p:grpSp>
        <p:nvGrpSpPr>
          <p:cNvPr id="40963" name="Group 3"/>
          <p:cNvGrpSpPr>
            <a:grpSpLocks/>
          </p:cNvGrpSpPr>
          <p:nvPr/>
        </p:nvGrpSpPr>
        <p:grpSpPr bwMode="auto">
          <a:xfrm>
            <a:off x="685800" y="3810000"/>
            <a:ext cx="3124200" cy="2819400"/>
            <a:chOff x="432" y="2400"/>
            <a:chExt cx="1968" cy="1776"/>
          </a:xfrm>
        </p:grpSpPr>
        <p:sp>
          <p:nvSpPr>
            <p:cNvPr id="40971" name="Line 4"/>
            <p:cNvSpPr>
              <a:spLocks noChangeShapeType="1"/>
            </p:cNvSpPr>
            <p:nvPr/>
          </p:nvSpPr>
          <p:spPr bwMode="auto">
            <a:xfrm flipV="1">
              <a:off x="432" y="2544"/>
              <a:ext cx="0" cy="1296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40972" name="Line 5"/>
            <p:cNvSpPr>
              <a:spLocks noChangeShapeType="1"/>
            </p:cNvSpPr>
            <p:nvPr/>
          </p:nvSpPr>
          <p:spPr bwMode="auto">
            <a:xfrm flipV="1">
              <a:off x="432" y="3840"/>
              <a:ext cx="196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40973" name="Text Box 6"/>
            <p:cNvSpPr txBox="1">
              <a:spLocks noChangeArrowheads="1"/>
            </p:cNvSpPr>
            <p:nvPr/>
          </p:nvSpPr>
          <p:spPr bwMode="auto">
            <a:xfrm>
              <a:off x="480" y="2400"/>
              <a:ext cx="96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 smtClean="0"/>
                <a:t>position</a:t>
              </a:r>
              <a:endParaRPr lang="en-GB" dirty="0"/>
            </a:p>
          </p:txBody>
        </p:sp>
        <p:sp>
          <p:nvSpPr>
            <p:cNvPr id="40974" name="Text Box 7"/>
            <p:cNvSpPr txBox="1">
              <a:spLocks noChangeArrowheads="1"/>
            </p:cNvSpPr>
            <p:nvPr/>
          </p:nvSpPr>
          <p:spPr bwMode="auto">
            <a:xfrm>
              <a:off x="1440" y="3888"/>
              <a:ext cx="86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time</a:t>
              </a:r>
              <a:endParaRPr lang="en-GB"/>
            </a:p>
          </p:txBody>
        </p:sp>
      </p:grpSp>
      <p:grpSp>
        <p:nvGrpSpPr>
          <p:cNvPr id="40964" name="Group 8"/>
          <p:cNvGrpSpPr>
            <a:grpSpLocks/>
          </p:cNvGrpSpPr>
          <p:nvPr/>
        </p:nvGrpSpPr>
        <p:grpSpPr bwMode="auto">
          <a:xfrm>
            <a:off x="4953000" y="2133600"/>
            <a:ext cx="3124200" cy="2819400"/>
            <a:chOff x="432" y="2400"/>
            <a:chExt cx="1968" cy="1776"/>
          </a:xfrm>
        </p:grpSpPr>
        <p:sp>
          <p:nvSpPr>
            <p:cNvPr id="40967" name="Line 9"/>
            <p:cNvSpPr>
              <a:spLocks noChangeShapeType="1"/>
            </p:cNvSpPr>
            <p:nvPr/>
          </p:nvSpPr>
          <p:spPr bwMode="auto">
            <a:xfrm flipV="1">
              <a:off x="432" y="2544"/>
              <a:ext cx="0" cy="1296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40968" name="Line 10"/>
            <p:cNvSpPr>
              <a:spLocks noChangeShapeType="1"/>
            </p:cNvSpPr>
            <p:nvPr/>
          </p:nvSpPr>
          <p:spPr bwMode="auto">
            <a:xfrm flipV="1">
              <a:off x="432" y="3840"/>
              <a:ext cx="196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40969" name="Text Box 11"/>
            <p:cNvSpPr txBox="1">
              <a:spLocks noChangeArrowheads="1"/>
            </p:cNvSpPr>
            <p:nvPr/>
          </p:nvSpPr>
          <p:spPr bwMode="auto">
            <a:xfrm>
              <a:off x="480" y="2400"/>
              <a:ext cx="96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 smtClean="0">
                  <a:solidFill>
                    <a:srgbClr val="0000FF"/>
                  </a:solidFill>
                </a:rPr>
                <a:t>velocity</a:t>
              </a:r>
              <a:endParaRPr lang="en-GB" dirty="0">
                <a:solidFill>
                  <a:srgbClr val="0000FF"/>
                </a:solidFill>
              </a:endParaRPr>
            </a:p>
          </p:txBody>
        </p:sp>
        <p:sp>
          <p:nvSpPr>
            <p:cNvPr id="40970" name="Text Box 12"/>
            <p:cNvSpPr txBox="1">
              <a:spLocks noChangeArrowheads="1"/>
            </p:cNvSpPr>
            <p:nvPr/>
          </p:nvSpPr>
          <p:spPr bwMode="auto">
            <a:xfrm>
              <a:off x="1440" y="3888"/>
              <a:ext cx="86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time</a:t>
              </a:r>
              <a:endParaRPr lang="en-GB"/>
            </a:p>
          </p:txBody>
        </p:sp>
      </p:grpSp>
      <p:sp>
        <p:nvSpPr>
          <p:cNvPr id="40965" name="Line 13"/>
          <p:cNvSpPr>
            <a:spLocks noChangeShapeType="1"/>
          </p:cNvSpPr>
          <p:nvPr/>
        </p:nvSpPr>
        <p:spPr bwMode="auto">
          <a:xfrm>
            <a:off x="685800" y="6019800"/>
            <a:ext cx="28956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40966" name="Line 14"/>
          <p:cNvSpPr>
            <a:spLocks noChangeShapeType="1"/>
          </p:cNvSpPr>
          <p:nvPr/>
        </p:nvSpPr>
        <p:spPr bwMode="auto">
          <a:xfrm>
            <a:off x="4953000" y="4343400"/>
            <a:ext cx="28956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5400" smtClean="0">
                <a:solidFill>
                  <a:schemeClr val="tx1"/>
                </a:solidFill>
              </a:rPr>
              <a:t>Constant speed</a:t>
            </a:r>
            <a:endParaRPr lang="en-GB" sz="5400" smtClean="0">
              <a:solidFill>
                <a:schemeClr val="tx1"/>
              </a:solidFill>
            </a:endParaRPr>
          </a:p>
        </p:txBody>
      </p:sp>
      <p:grpSp>
        <p:nvGrpSpPr>
          <p:cNvPr id="41987" name="Group 3"/>
          <p:cNvGrpSpPr>
            <a:grpSpLocks/>
          </p:cNvGrpSpPr>
          <p:nvPr/>
        </p:nvGrpSpPr>
        <p:grpSpPr bwMode="auto">
          <a:xfrm>
            <a:off x="685800" y="3810000"/>
            <a:ext cx="3124200" cy="2819400"/>
            <a:chOff x="432" y="2400"/>
            <a:chExt cx="1968" cy="1776"/>
          </a:xfrm>
        </p:grpSpPr>
        <p:sp>
          <p:nvSpPr>
            <p:cNvPr id="41997" name="Line 4"/>
            <p:cNvSpPr>
              <a:spLocks noChangeShapeType="1"/>
            </p:cNvSpPr>
            <p:nvPr/>
          </p:nvSpPr>
          <p:spPr bwMode="auto">
            <a:xfrm flipV="1">
              <a:off x="432" y="2544"/>
              <a:ext cx="0" cy="1296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41998" name="Line 5"/>
            <p:cNvSpPr>
              <a:spLocks noChangeShapeType="1"/>
            </p:cNvSpPr>
            <p:nvPr/>
          </p:nvSpPr>
          <p:spPr bwMode="auto">
            <a:xfrm flipV="1">
              <a:off x="432" y="3840"/>
              <a:ext cx="196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41999" name="Text Box 6"/>
            <p:cNvSpPr txBox="1">
              <a:spLocks noChangeArrowheads="1"/>
            </p:cNvSpPr>
            <p:nvPr/>
          </p:nvSpPr>
          <p:spPr bwMode="auto">
            <a:xfrm>
              <a:off x="480" y="2400"/>
              <a:ext cx="96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 smtClean="0"/>
                <a:t>position</a:t>
              </a:r>
              <a:endParaRPr lang="en-GB" dirty="0"/>
            </a:p>
          </p:txBody>
        </p:sp>
        <p:sp>
          <p:nvSpPr>
            <p:cNvPr id="42000" name="Text Box 7"/>
            <p:cNvSpPr txBox="1">
              <a:spLocks noChangeArrowheads="1"/>
            </p:cNvSpPr>
            <p:nvPr/>
          </p:nvSpPr>
          <p:spPr bwMode="auto">
            <a:xfrm>
              <a:off x="1440" y="3888"/>
              <a:ext cx="86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time</a:t>
              </a:r>
              <a:endParaRPr lang="en-GB"/>
            </a:p>
          </p:txBody>
        </p:sp>
      </p:grpSp>
      <p:grpSp>
        <p:nvGrpSpPr>
          <p:cNvPr id="41988" name="Group 8"/>
          <p:cNvGrpSpPr>
            <a:grpSpLocks/>
          </p:cNvGrpSpPr>
          <p:nvPr/>
        </p:nvGrpSpPr>
        <p:grpSpPr bwMode="auto">
          <a:xfrm>
            <a:off x="4953000" y="2133600"/>
            <a:ext cx="3124200" cy="2819400"/>
            <a:chOff x="432" y="2400"/>
            <a:chExt cx="1968" cy="1776"/>
          </a:xfrm>
        </p:grpSpPr>
        <p:sp>
          <p:nvSpPr>
            <p:cNvPr id="41993" name="Line 9"/>
            <p:cNvSpPr>
              <a:spLocks noChangeShapeType="1"/>
            </p:cNvSpPr>
            <p:nvPr/>
          </p:nvSpPr>
          <p:spPr bwMode="auto">
            <a:xfrm flipV="1">
              <a:off x="432" y="2544"/>
              <a:ext cx="0" cy="1296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41994" name="Line 10"/>
            <p:cNvSpPr>
              <a:spLocks noChangeShapeType="1"/>
            </p:cNvSpPr>
            <p:nvPr/>
          </p:nvSpPr>
          <p:spPr bwMode="auto">
            <a:xfrm flipV="1">
              <a:off x="432" y="3840"/>
              <a:ext cx="196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41995" name="Text Box 11"/>
            <p:cNvSpPr txBox="1">
              <a:spLocks noChangeArrowheads="1"/>
            </p:cNvSpPr>
            <p:nvPr/>
          </p:nvSpPr>
          <p:spPr bwMode="auto">
            <a:xfrm>
              <a:off x="480" y="2400"/>
              <a:ext cx="96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 smtClean="0">
                  <a:solidFill>
                    <a:srgbClr val="0000FF"/>
                  </a:solidFill>
                </a:rPr>
                <a:t>velocity</a:t>
              </a:r>
              <a:endParaRPr lang="en-GB" dirty="0">
                <a:solidFill>
                  <a:srgbClr val="0000FF"/>
                </a:solidFill>
              </a:endParaRPr>
            </a:p>
          </p:txBody>
        </p:sp>
        <p:sp>
          <p:nvSpPr>
            <p:cNvPr id="41996" name="Text Box 12"/>
            <p:cNvSpPr txBox="1">
              <a:spLocks noChangeArrowheads="1"/>
            </p:cNvSpPr>
            <p:nvPr/>
          </p:nvSpPr>
          <p:spPr bwMode="auto">
            <a:xfrm>
              <a:off x="1440" y="3888"/>
              <a:ext cx="86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time</a:t>
              </a:r>
              <a:endParaRPr lang="en-GB"/>
            </a:p>
          </p:txBody>
        </p:sp>
      </p:grpSp>
      <p:sp>
        <p:nvSpPr>
          <p:cNvPr id="41989" name="Line 13"/>
          <p:cNvSpPr>
            <a:spLocks noChangeShapeType="1"/>
          </p:cNvSpPr>
          <p:nvPr/>
        </p:nvSpPr>
        <p:spPr bwMode="auto">
          <a:xfrm flipV="1">
            <a:off x="685800" y="4267200"/>
            <a:ext cx="2971800" cy="17526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41990" name="Line 14"/>
          <p:cNvSpPr>
            <a:spLocks noChangeShapeType="1"/>
          </p:cNvSpPr>
          <p:nvPr/>
        </p:nvSpPr>
        <p:spPr bwMode="auto">
          <a:xfrm>
            <a:off x="4953000" y="3352800"/>
            <a:ext cx="28956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41991" name="Text Box 15"/>
          <p:cNvSpPr txBox="1">
            <a:spLocks noChangeArrowheads="1"/>
          </p:cNvSpPr>
          <p:nvPr/>
        </p:nvSpPr>
        <p:spPr bwMode="auto">
          <a:xfrm>
            <a:off x="5105400" y="5410200"/>
            <a:ext cx="3124200" cy="83185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Area = distance travelled</a:t>
            </a:r>
          </a:p>
        </p:txBody>
      </p:sp>
      <p:sp>
        <p:nvSpPr>
          <p:cNvPr id="41992" name="Line 16"/>
          <p:cNvSpPr>
            <a:spLocks noChangeShapeType="1"/>
          </p:cNvSpPr>
          <p:nvPr/>
        </p:nvSpPr>
        <p:spPr bwMode="auto">
          <a:xfrm flipH="1" flipV="1">
            <a:off x="6019800" y="3962400"/>
            <a:ext cx="7620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5400" smtClean="0">
                <a:solidFill>
                  <a:schemeClr val="tx1"/>
                </a:solidFill>
              </a:rPr>
              <a:t>Constant acceleration</a:t>
            </a:r>
            <a:endParaRPr lang="en-GB" sz="5400" smtClean="0">
              <a:solidFill>
                <a:schemeClr val="tx1"/>
              </a:solidFill>
            </a:endParaRPr>
          </a:p>
        </p:txBody>
      </p:sp>
      <p:grpSp>
        <p:nvGrpSpPr>
          <p:cNvPr id="43011" name="Group 3"/>
          <p:cNvGrpSpPr>
            <a:grpSpLocks/>
          </p:cNvGrpSpPr>
          <p:nvPr/>
        </p:nvGrpSpPr>
        <p:grpSpPr bwMode="auto">
          <a:xfrm>
            <a:off x="685800" y="3810000"/>
            <a:ext cx="3124200" cy="2819400"/>
            <a:chOff x="432" y="2400"/>
            <a:chExt cx="1968" cy="1776"/>
          </a:xfrm>
        </p:grpSpPr>
        <p:sp>
          <p:nvSpPr>
            <p:cNvPr id="43022" name="Line 4"/>
            <p:cNvSpPr>
              <a:spLocks noChangeShapeType="1"/>
            </p:cNvSpPr>
            <p:nvPr/>
          </p:nvSpPr>
          <p:spPr bwMode="auto">
            <a:xfrm flipV="1">
              <a:off x="432" y="2544"/>
              <a:ext cx="0" cy="1296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43023" name="Line 5"/>
            <p:cNvSpPr>
              <a:spLocks noChangeShapeType="1"/>
            </p:cNvSpPr>
            <p:nvPr/>
          </p:nvSpPr>
          <p:spPr bwMode="auto">
            <a:xfrm flipV="1">
              <a:off x="432" y="3840"/>
              <a:ext cx="196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43024" name="Text Box 6"/>
            <p:cNvSpPr txBox="1">
              <a:spLocks noChangeArrowheads="1"/>
            </p:cNvSpPr>
            <p:nvPr/>
          </p:nvSpPr>
          <p:spPr bwMode="auto">
            <a:xfrm>
              <a:off x="480" y="2400"/>
              <a:ext cx="96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 smtClean="0"/>
                <a:t>position</a:t>
              </a:r>
              <a:endParaRPr lang="en-GB" dirty="0"/>
            </a:p>
          </p:txBody>
        </p:sp>
        <p:sp>
          <p:nvSpPr>
            <p:cNvPr id="43025" name="Text Box 7"/>
            <p:cNvSpPr txBox="1">
              <a:spLocks noChangeArrowheads="1"/>
            </p:cNvSpPr>
            <p:nvPr/>
          </p:nvSpPr>
          <p:spPr bwMode="auto">
            <a:xfrm>
              <a:off x="1440" y="3888"/>
              <a:ext cx="86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time</a:t>
              </a:r>
              <a:endParaRPr lang="en-GB"/>
            </a:p>
          </p:txBody>
        </p:sp>
      </p:grpSp>
      <p:grpSp>
        <p:nvGrpSpPr>
          <p:cNvPr id="43012" name="Group 8"/>
          <p:cNvGrpSpPr>
            <a:grpSpLocks/>
          </p:cNvGrpSpPr>
          <p:nvPr/>
        </p:nvGrpSpPr>
        <p:grpSpPr bwMode="auto">
          <a:xfrm>
            <a:off x="4953000" y="2133600"/>
            <a:ext cx="3124200" cy="2819400"/>
            <a:chOff x="432" y="2400"/>
            <a:chExt cx="1968" cy="1776"/>
          </a:xfrm>
        </p:grpSpPr>
        <p:sp>
          <p:nvSpPr>
            <p:cNvPr id="43018" name="Line 9"/>
            <p:cNvSpPr>
              <a:spLocks noChangeShapeType="1"/>
            </p:cNvSpPr>
            <p:nvPr/>
          </p:nvSpPr>
          <p:spPr bwMode="auto">
            <a:xfrm flipV="1">
              <a:off x="432" y="2544"/>
              <a:ext cx="0" cy="1296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43019" name="Line 10"/>
            <p:cNvSpPr>
              <a:spLocks noChangeShapeType="1"/>
            </p:cNvSpPr>
            <p:nvPr/>
          </p:nvSpPr>
          <p:spPr bwMode="auto">
            <a:xfrm flipV="1">
              <a:off x="432" y="3840"/>
              <a:ext cx="196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43020" name="Text Box 11"/>
            <p:cNvSpPr txBox="1">
              <a:spLocks noChangeArrowheads="1"/>
            </p:cNvSpPr>
            <p:nvPr/>
          </p:nvSpPr>
          <p:spPr bwMode="auto">
            <a:xfrm>
              <a:off x="480" y="2400"/>
              <a:ext cx="96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 smtClean="0">
                  <a:solidFill>
                    <a:srgbClr val="0000FF"/>
                  </a:solidFill>
                </a:rPr>
                <a:t>velocity</a:t>
              </a:r>
              <a:endParaRPr lang="en-GB" dirty="0">
                <a:solidFill>
                  <a:srgbClr val="0000FF"/>
                </a:solidFill>
              </a:endParaRPr>
            </a:p>
          </p:txBody>
        </p:sp>
        <p:sp>
          <p:nvSpPr>
            <p:cNvPr id="43021" name="Text Box 12"/>
            <p:cNvSpPr txBox="1">
              <a:spLocks noChangeArrowheads="1"/>
            </p:cNvSpPr>
            <p:nvPr/>
          </p:nvSpPr>
          <p:spPr bwMode="auto">
            <a:xfrm>
              <a:off x="1440" y="3888"/>
              <a:ext cx="86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time</a:t>
              </a:r>
              <a:endParaRPr lang="en-GB"/>
            </a:p>
          </p:txBody>
        </p:sp>
      </p:grpSp>
      <p:sp>
        <p:nvSpPr>
          <p:cNvPr id="43013" name="Line 14"/>
          <p:cNvSpPr>
            <a:spLocks noChangeShapeType="1"/>
          </p:cNvSpPr>
          <p:nvPr/>
        </p:nvSpPr>
        <p:spPr bwMode="auto">
          <a:xfrm flipV="1">
            <a:off x="4953000" y="2133600"/>
            <a:ext cx="2971800" cy="22860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43014" name="Freeform 15"/>
          <p:cNvSpPr>
            <a:spLocks/>
          </p:cNvSpPr>
          <p:nvPr/>
        </p:nvSpPr>
        <p:spPr bwMode="auto">
          <a:xfrm>
            <a:off x="685800" y="3733800"/>
            <a:ext cx="2667000" cy="2362200"/>
          </a:xfrm>
          <a:custGeom>
            <a:avLst/>
            <a:gdLst>
              <a:gd name="T0" fmla="*/ 0 w 1680"/>
              <a:gd name="T1" fmla="*/ 1488 h 1488"/>
              <a:gd name="T2" fmla="*/ 672 w 1680"/>
              <a:gd name="T3" fmla="*/ 1392 h 1488"/>
              <a:gd name="T4" fmla="*/ 1200 w 1680"/>
              <a:gd name="T5" fmla="*/ 1056 h 1488"/>
              <a:gd name="T6" fmla="*/ 1680 w 1680"/>
              <a:gd name="T7" fmla="*/ 0 h 1488"/>
              <a:gd name="T8" fmla="*/ 0 60000 65536"/>
              <a:gd name="T9" fmla="*/ 0 60000 65536"/>
              <a:gd name="T10" fmla="*/ 0 60000 65536"/>
              <a:gd name="T11" fmla="*/ 0 60000 65536"/>
              <a:gd name="T12" fmla="*/ 0 w 1680"/>
              <a:gd name="T13" fmla="*/ 0 h 1488"/>
              <a:gd name="T14" fmla="*/ 1680 w 1680"/>
              <a:gd name="T15" fmla="*/ 1488 h 14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80" h="1488">
                <a:moveTo>
                  <a:pt x="0" y="1488"/>
                </a:moveTo>
                <a:cubicBezTo>
                  <a:pt x="236" y="1476"/>
                  <a:pt x="472" y="1464"/>
                  <a:pt x="672" y="1392"/>
                </a:cubicBezTo>
                <a:cubicBezTo>
                  <a:pt x="872" y="1320"/>
                  <a:pt x="1032" y="1288"/>
                  <a:pt x="1200" y="1056"/>
                </a:cubicBezTo>
                <a:cubicBezTo>
                  <a:pt x="1368" y="824"/>
                  <a:pt x="1524" y="412"/>
                  <a:pt x="1680" y="0"/>
                </a:cubicBez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43015" name="Text Box 16"/>
          <p:cNvSpPr txBox="1">
            <a:spLocks noChangeArrowheads="1"/>
          </p:cNvSpPr>
          <p:nvPr/>
        </p:nvSpPr>
        <p:spPr bwMode="auto">
          <a:xfrm>
            <a:off x="5105400" y="5410200"/>
            <a:ext cx="3124200" cy="83185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Area = distance travelled</a:t>
            </a:r>
          </a:p>
        </p:txBody>
      </p:sp>
      <p:sp>
        <p:nvSpPr>
          <p:cNvPr id="43016" name="Line 17"/>
          <p:cNvSpPr>
            <a:spLocks noChangeShapeType="1"/>
          </p:cNvSpPr>
          <p:nvPr/>
        </p:nvSpPr>
        <p:spPr bwMode="auto">
          <a:xfrm flipH="1" flipV="1">
            <a:off x="6019800" y="3962400"/>
            <a:ext cx="7620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43017" name="Text Box 18"/>
          <p:cNvSpPr txBox="1">
            <a:spLocks noChangeArrowheads="1"/>
          </p:cNvSpPr>
          <p:nvPr/>
        </p:nvSpPr>
        <p:spPr bwMode="auto">
          <a:xfrm>
            <a:off x="7239000" y="2895600"/>
            <a:ext cx="1676400" cy="1063625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Gradient = acceleration </a:t>
            </a:r>
          </a:p>
          <a:p>
            <a:pPr>
              <a:spcBef>
                <a:spcPct val="50000"/>
              </a:spcBef>
            </a:pPr>
            <a:r>
              <a:rPr lang="en-US" sz="1800"/>
              <a:t>a = (v-u)/t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D5ED170A0E644469BD998A2C04AA059" ma:contentTypeVersion="" ma:contentTypeDescription="Create a new document." ma:contentTypeScope="" ma:versionID="df58439fe8361991dfd168d663333d31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9b938d1d0e22567bcc0762bf6997737b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4A4D9D9-15ED-4E24-A443-37A8634C3F86}"/>
</file>

<file path=customXml/itemProps2.xml><?xml version="1.0" encoding="utf-8"?>
<ds:datastoreItem xmlns:ds="http://schemas.openxmlformats.org/officeDocument/2006/customXml" ds:itemID="{CC758290-6DCB-4F6F-9008-B764FCEFC439}"/>
</file>

<file path=customXml/itemProps3.xml><?xml version="1.0" encoding="utf-8"?>
<ds:datastoreItem xmlns:ds="http://schemas.openxmlformats.org/officeDocument/2006/customXml" ds:itemID="{C7CD47B3-C3F7-4426-BEAA-13B881C06ECD}"/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605</TotalTime>
  <Words>612</Words>
  <Application>Microsoft Office PowerPoint</Application>
  <PresentationFormat>On-screen Show (4:3)</PresentationFormat>
  <Paragraphs>206</Paragraphs>
  <Slides>49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0" baseType="lpstr">
      <vt:lpstr>Equity</vt:lpstr>
      <vt:lpstr>Mechanics</vt:lpstr>
      <vt:lpstr>A reminder</vt:lpstr>
      <vt:lpstr>Distance against time graphs</vt:lpstr>
      <vt:lpstr>No movement?</vt:lpstr>
      <vt:lpstr>No movement</vt:lpstr>
      <vt:lpstr>Constant speed?</vt:lpstr>
      <vt:lpstr>Constant speed</vt:lpstr>
      <vt:lpstr>Constant speed</vt:lpstr>
      <vt:lpstr>Constant speed</vt:lpstr>
      <vt:lpstr>Constant speed</vt:lpstr>
      <vt:lpstr>Constant speed</vt:lpstr>
      <vt:lpstr>Constant speed</vt:lpstr>
      <vt:lpstr>Kinematic Concepts</vt:lpstr>
      <vt:lpstr>Kinematic Concepts</vt:lpstr>
      <vt:lpstr>Average Velocity</vt:lpstr>
      <vt:lpstr>Instantaneous Velocity</vt:lpstr>
      <vt:lpstr>Instantaneous Velocity</vt:lpstr>
      <vt:lpstr>Getting faster? (accelerating)</vt:lpstr>
      <vt:lpstr>Getting faster (accelerating)</vt:lpstr>
      <vt:lpstr>Examples</vt:lpstr>
      <vt:lpstr>A car accelerating from stop and then hitting a wall</vt:lpstr>
      <vt:lpstr>A car accelerating from stop and then hitting a wall</vt:lpstr>
      <vt:lpstr>Velocity against time graphs</vt:lpstr>
      <vt:lpstr>No movement?</vt:lpstr>
      <vt:lpstr>No movement</vt:lpstr>
      <vt:lpstr>Constant speed?</vt:lpstr>
      <vt:lpstr>Constant speed</vt:lpstr>
      <vt:lpstr>Constant speed</vt:lpstr>
      <vt:lpstr>Constant speed</vt:lpstr>
      <vt:lpstr>Constant speed</vt:lpstr>
      <vt:lpstr>Constant speed</vt:lpstr>
      <vt:lpstr>Getting faster? (accelerating)</vt:lpstr>
      <vt:lpstr>Getting faster? (accelerating)</vt:lpstr>
      <vt:lpstr>Getting faster? (accelerating)</vt:lpstr>
      <vt:lpstr>Getting faster? (accelerating)</vt:lpstr>
      <vt:lpstr>Getting faster? (accelerating)</vt:lpstr>
      <vt:lpstr>Example:</vt:lpstr>
      <vt:lpstr>A dog falling from a tall building (no air resistance)</vt:lpstr>
      <vt:lpstr>A dog falling from a tall building (no air resistance)</vt:lpstr>
      <vt:lpstr>A dog falling from a tall building (no air resistance)</vt:lpstr>
      <vt:lpstr>Kinematic Concepts</vt:lpstr>
      <vt:lpstr>Graphical Representation of Motion </vt:lpstr>
      <vt:lpstr>Gradients of Graphs</vt:lpstr>
      <vt:lpstr>Areas Under Graphs</vt:lpstr>
      <vt:lpstr>“Calculus” for Graphs</vt:lpstr>
      <vt:lpstr>Be careful!</vt:lpstr>
      <vt:lpstr>No movement</vt:lpstr>
      <vt:lpstr>Constant speed</vt:lpstr>
      <vt:lpstr>Constant acceleration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 Now!</dc:title>
  <dc:creator>Dad</dc:creator>
  <cp:lastModifiedBy>Albert Fong</cp:lastModifiedBy>
  <cp:revision>37</cp:revision>
  <dcterms:created xsi:type="dcterms:W3CDTF">2007-02-15T17:59:09Z</dcterms:created>
  <dcterms:modified xsi:type="dcterms:W3CDTF">2013-09-11T02:43:59Z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0x0101002D5ED170A0E644469BD998A2C04AA059</vt:lpwstr>
  </property>
</Properties>
</file>